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77"/>
  </p:notesMasterIdLst>
  <p:sldIdLst>
    <p:sldId id="256" r:id="rId3"/>
    <p:sldId id="302" r:id="rId4"/>
    <p:sldId id="359" r:id="rId5"/>
    <p:sldId id="357" r:id="rId6"/>
    <p:sldId id="361" r:id="rId7"/>
    <p:sldId id="364" r:id="rId8"/>
    <p:sldId id="358" r:id="rId9"/>
    <p:sldId id="363" r:id="rId10"/>
    <p:sldId id="365" r:id="rId11"/>
    <p:sldId id="366" r:id="rId12"/>
    <p:sldId id="367" r:id="rId13"/>
    <p:sldId id="368" r:id="rId14"/>
    <p:sldId id="369" r:id="rId15"/>
    <p:sldId id="429" r:id="rId16"/>
    <p:sldId id="353" r:id="rId17"/>
    <p:sldId id="370" r:id="rId18"/>
    <p:sldId id="371" r:id="rId19"/>
    <p:sldId id="372" r:id="rId20"/>
    <p:sldId id="375" r:id="rId21"/>
    <p:sldId id="374" r:id="rId22"/>
    <p:sldId id="376" r:id="rId23"/>
    <p:sldId id="379" r:id="rId24"/>
    <p:sldId id="380" r:id="rId25"/>
    <p:sldId id="381" r:id="rId26"/>
    <p:sldId id="382" r:id="rId27"/>
    <p:sldId id="383" r:id="rId28"/>
    <p:sldId id="385" r:id="rId29"/>
    <p:sldId id="430" r:id="rId30"/>
    <p:sldId id="386" r:id="rId31"/>
    <p:sldId id="354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1" r:id="rId45"/>
    <p:sldId id="402" r:id="rId46"/>
    <p:sldId id="400" r:id="rId47"/>
    <p:sldId id="403" r:id="rId48"/>
    <p:sldId id="431" r:id="rId49"/>
    <p:sldId id="408" r:id="rId50"/>
    <p:sldId id="407" r:id="rId51"/>
    <p:sldId id="355" r:id="rId52"/>
    <p:sldId id="409" r:id="rId53"/>
    <p:sldId id="410" r:id="rId54"/>
    <p:sldId id="411" r:id="rId55"/>
    <p:sldId id="415" r:id="rId56"/>
    <p:sldId id="414" r:id="rId57"/>
    <p:sldId id="412" r:id="rId58"/>
    <p:sldId id="413" r:id="rId59"/>
    <p:sldId id="416" r:id="rId60"/>
    <p:sldId id="417" r:id="rId61"/>
    <p:sldId id="418" r:id="rId62"/>
    <p:sldId id="419" r:id="rId63"/>
    <p:sldId id="432" r:id="rId64"/>
    <p:sldId id="406" r:id="rId65"/>
    <p:sldId id="420" r:id="rId66"/>
    <p:sldId id="421" r:id="rId67"/>
    <p:sldId id="422" r:id="rId68"/>
    <p:sldId id="423" r:id="rId69"/>
    <p:sldId id="424" r:id="rId70"/>
    <p:sldId id="425" r:id="rId71"/>
    <p:sldId id="427" r:id="rId72"/>
    <p:sldId id="433" r:id="rId73"/>
    <p:sldId id="378" r:id="rId74"/>
    <p:sldId id="435" r:id="rId75"/>
    <p:sldId id="436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96" autoAdjust="0"/>
    <p:restoredTop sz="83431" autoAdjust="0"/>
  </p:normalViewPr>
  <p:slideViewPr>
    <p:cSldViewPr>
      <p:cViewPr>
        <p:scale>
          <a:sx n="100" d="100"/>
          <a:sy n="100" d="100"/>
        </p:scale>
        <p:origin x="-1944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52"/>
    </p:cViewPr>
  </p:sorterViewPr>
  <p:notesViewPr>
    <p:cSldViewPr>
      <p:cViewPr varScale="1">
        <p:scale>
          <a:sx n="67" d="100"/>
          <a:sy n="67" d="100"/>
        </p:scale>
        <p:origin x="-3306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560DB-461B-4673-8DF7-60F7E1AD9301}" type="datetimeFigureOut">
              <a:rPr lang="zh-CN" altLang="en-US" smtClean="0"/>
              <a:pPr/>
              <a:t>2020/3/11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30CA4-E5E7-4C08-AF2A-A85BF39E4E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3314.htm" TargetMode="External"/><Relationship Id="rId3" Type="http://schemas.openxmlformats.org/officeDocument/2006/relationships/hyperlink" Target="http://baike.baidu.com/view/185318.htm" TargetMode="External"/><Relationship Id="rId7" Type="http://schemas.openxmlformats.org/officeDocument/2006/relationships/hyperlink" Target="http://baike.baidu.com/view/930.htm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2809361.htm" TargetMode="External"/><Relationship Id="rId11" Type="http://schemas.openxmlformats.org/officeDocument/2006/relationships/hyperlink" Target="http://baike.baidu.com/view/330120.htm" TargetMode="External"/><Relationship Id="rId5" Type="http://schemas.openxmlformats.org/officeDocument/2006/relationships/hyperlink" Target="http://baike.baidu.com/view/2353.htm" TargetMode="External"/><Relationship Id="rId10" Type="http://schemas.openxmlformats.org/officeDocument/2006/relationships/hyperlink" Target="http://baike.baidu.com/view/21956.htm" TargetMode="External"/><Relationship Id="rId4" Type="http://schemas.openxmlformats.org/officeDocument/2006/relationships/hyperlink" Target="http://baike.baidu.com/view/37878.htm" TargetMode="External"/><Relationship Id="rId9" Type="http://schemas.openxmlformats.org/officeDocument/2006/relationships/hyperlink" Target="http://baike.baidu.com/view/899.htm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calls have been widely adopted as the basis of middleware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distributed systems in general.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 basic idea sounds simple and elegant, subtle problems exist. To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with, </a:t>
            </a:r>
            <a:r>
              <a:rPr lang="en-US" altLang="zh-CN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calling and called procedures run on different machines,</a:t>
            </a:r>
          </a:p>
          <a:p>
            <a:r>
              <a:rPr lang="en-US" altLang="zh-CN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execute in different address spaces, which causes complications.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results also have to be passed, which can be complicated, especially if the machines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not identical. Finally, either or both machines can crash and each of the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failures causes different problems. Still, most of these can be dealt with,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RPC is a widely-used technique that underlies many distributed systems.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marshalling    </a:t>
            </a:r>
            <a:r>
              <a:rPr lang="zh-CN" altLang="en-US" dirty="0" smtClean="0"/>
              <a:t>搜索网络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英 </a:t>
            </a:r>
            <a:r>
              <a:rPr lang="en-US" altLang="zh-CN" dirty="0" smtClean="0"/>
              <a:t>['</a:t>
            </a:r>
            <a:r>
              <a:rPr lang="en-US" altLang="zh-CN" dirty="0" err="1" smtClean="0"/>
              <a:t>mɑ:ʃəlɪŋ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美 </a:t>
            </a:r>
            <a:r>
              <a:rPr lang="en-US" altLang="zh-CN" dirty="0" smtClean="0"/>
              <a:t>['</a:t>
            </a:r>
            <a:r>
              <a:rPr lang="en-US" altLang="zh-CN" dirty="0" err="1" smtClean="0"/>
              <a:t>mɑʃəlɪŋ</a:t>
            </a:r>
            <a:r>
              <a:rPr lang="en-US" altLang="zh-CN" dirty="0" smtClean="0"/>
              <a:t>]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adj.  </a:t>
            </a:r>
            <a:r>
              <a:rPr lang="zh-CN" altLang="en-US" dirty="0" smtClean="0"/>
              <a:t>编组的，集结待发的</a:t>
            </a:r>
            <a:r>
              <a:rPr lang="en-US" altLang="zh-CN" dirty="0" smtClean="0"/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n.  </a:t>
            </a:r>
            <a:r>
              <a:rPr lang="zh-CN" altLang="en-US" dirty="0" smtClean="0"/>
              <a:t>信号编集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even more annoying problem exists because some machines, such as the Intel Pentium,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their bytes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right to left, whereas others, such as the Sun SPARC,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them the other way. The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 format is called little </a:t>
            </a:r>
            <a:r>
              <a:rPr lang="en-US" altLang="zh-CN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endian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SPARC format is called big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endian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the politicians in </a:t>
            </a:r>
            <a:r>
              <a:rPr lang="en-US" altLang="zh-CN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Gulliver's Travels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 went to war over which end of an egg to break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messages are transferred byte for byte (actually, bit for bit) over the network,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byte sent is the first byte to arrive.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client does not wait for an acknowledgment of the server's acceptance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request. We refer to such RPCs as one-way RPCs.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problem with this approach is that when reliability is not guaranteed, the client cannot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 for sure whether or not its request will be processed. We return to these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matters in Chap. 8. Likewise, in the case of deferred synchronous RPC, the client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poll the server to see whether the results are available yet instead of letting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 calling back the client.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calls have been widely adopted as the basis of middleware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distributed systems in general. In this section, we take a closer look at one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 RPC system: the Distributed Computing Environment (DCE), which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developed by the Open Software Foundation (OSF), now called The Open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DCOM</a:t>
            </a:r>
            <a:r>
              <a:rPr lang="zh-CN" altLang="en-US" dirty="0" smtClean="0"/>
              <a:t>（分布式</a:t>
            </a:r>
            <a:r>
              <a:rPr lang="zh-CN" altLang="en-US" dirty="0" smtClean="0">
                <a:hlinkClick r:id="rId3"/>
              </a:rPr>
              <a:t>组件对象模型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分布式组件对象</a:t>
            </a:r>
            <a:r>
              <a:rPr lang="zh-CN" altLang="en-US" dirty="0" smtClean="0">
                <a:hlinkClick r:id="rId4"/>
              </a:rPr>
              <a:t>模式</a:t>
            </a:r>
            <a:r>
              <a:rPr lang="zh-CN" altLang="en-US" dirty="0" smtClean="0"/>
              <a:t>）是一系列</a:t>
            </a:r>
            <a:r>
              <a:rPr lang="zh-CN" altLang="en-US" dirty="0" smtClean="0">
                <a:hlinkClick r:id="rId5"/>
              </a:rPr>
              <a:t>微软</a:t>
            </a:r>
            <a:r>
              <a:rPr lang="zh-CN" altLang="en-US" dirty="0" smtClean="0"/>
              <a:t>的概念和</a:t>
            </a:r>
            <a:r>
              <a:rPr lang="zh-CN" altLang="en-US" dirty="0" smtClean="0">
                <a:hlinkClick r:id="rId6"/>
              </a:rPr>
              <a:t>程序接口</a:t>
            </a:r>
            <a:r>
              <a:rPr lang="zh-CN" altLang="en-US" dirty="0" smtClean="0"/>
              <a:t>，利用这个接口，</a:t>
            </a:r>
            <a:r>
              <a:rPr lang="zh-CN" altLang="en-US" dirty="0" smtClean="0">
                <a:hlinkClick r:id="rId7"/>
              </a:rPr>
              <a:t>客户端</a:t>
            </a:r>
            <a:r>
              <a:rPr lang="zh-CN" altLang="en-US" dirty="0" smtClean="0"/>
              <a:t>程序对象能够请求来自网络中另一台</a:t>
            </a:r>
            <a:r>
              <a:rPr lang="zh-CN" altLang="en-US" dirty="0" smtClean="0">
                <a:hlinkClick r:id="rId8"/>
              </a:rPr>
              <a:t>计算机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hlinkClick r:id="rId9"/>
              </a:rPr>
              <a:t>服务器</a:t>
            </a:r>
            <a:r>
              <a:rPr lang="zh-CN" altLang="en-US" dirty="0" smtClean="0"/>
              <a:t>程序对象。</a:t>
            </a:r>
            <a:r>
              <a:rPr lang="en-US" altLang="zh-CN" dirty="0" smtClean="0"/>
              <a:t>DCOM</a:t>
            </a:r>
            <a:r>
              <a:rPr lang="zh-CN" altLang="en-US" dirty="0" smtClean="0"/>
              <a:t>基于</a:t>
            </a:r>
            <a:r>
              <a:rPr lang="zh-CN" altLang="en-US" dirty="0" smtClean="0">
                <a:hlinkClick r:id="rId3"/>
              </a:rPr>
              <a:t>组件对象模型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</a:t>
            </a:r>
            <a:r>
              <a:rPr lang="zh-CN" altLang="en-US" dirty="0" smtClean="0"/>
              <a:t>），</a:t>
            </a:r>
            <a:r>
              <a:rPr lang="en-US" altLang="zh-CN" dirty="0" smtClean="0"/>
              <a:t>COM</a:t>
            </a:r>
            <a:r>
              <a:rPr lang="zh-CN" altLang="en-US" dirty="0" smtClean="0"/>
              <a:t>提供了一套允许同一台</a:t>
            </a:r>
            <a:r>
              <a:rPr lang="zh-CN" altLang="en-US" dirty="0" smtClean="0">
                <a:hlinkClick r:id="rId8"/>
              </a:rPr>
              <a:t>计算机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hlinkClick r:id="rId7"/>
              </a:rPr>
              <a:t>客户端</a:t>
            </a:r>
            <a:r>
              <a:rPr lang="zh-CN" altLang="en-US" dirty="0" smtClean="0"/>
              <a:t>和</a:t>
            </a:r>
            <a:r>
              <a:rPr lang="zh-CN" altLang="en-US" dirty="0" smtClean="0">
                <a:hlinkClick r:id="rId9"/>
              </a:rPr>
              <a:t>服务器</a:t>
            </a:r>
            <a:r>
              <a:rPr lang="zh-CN" altLang="en-US" dirty="0" smtClean="0"/>
              <a:t>之间进行通信的接口（运行在</a:t>
            </a:r>
            <a:r>
              <a:rPr lang="en-US" altLang="zh-CN" dirty="0" smtClean="0"/>
              <a:t>Windows95</a:t>
            </a:r>
            <a:r>
              <a:rPr lang="zh-CN" altLang="en-US" dirty="0" smtClean="0"/>
              <a:t>或者其后的版本上）。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Microsoft Distributed Component Object Model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DCOM</a:t>
            </a:r>
            <a:r>
              <a:rPr lang="zh-CN" altLang="en-US" dirty="0" smtClean="0"/>
              <a:t>）是</a:t>
            </a:r>
            <a:r>
              <a:rPr lang="en-US" altLang="zh-CN" dirty="0" smtClean="0"/>
              <a:t>Component Object Model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</a:t>
            </a:r>
            <a:r>
              <a:rPr lang="zh-CN" altLang="en-US" dirty="0" smtClean="0"/>
              <a:t>）的扩展，它支持不同的两台机器上的组件间的通信，而且不论它们是运行在局域网、</a:t>
            </a:r>
            <a:r>
              <a:rPr lang="zh-CN" altLang="en-US" dirty="0" smtClean="0">
                <a:hlinkClick r:id="rId10"/>
              </a:rPr>
              <a:t>广域网</a:t>
            </a:r>
            <a:r>
              <a:rPr lang="zh-CN" altLang="en-US" dirty="0" smtClean="0"/>
              <a:t>、还是</a:t>
            </a:r>
            <a:r>
              <a:rPr lang="en-US" altLang="zh-CN" dirty="0" smtClean="0"/>
              <a:t>Internet</a:t>
            </a:r>
            <a:r>
              <a:rPr lang="zh-CN" altLang="en-US" dirty="0" smtClean="0"/>
              <a:t>上。借助</a:t>
            </a:r>
            <a:r>
              <a:rPr lang="en-US" altLang="zh-CN" dirty="0" smtClean="0"/>
              <a:t>DCOM</a:t>
            </a:r>
            <a:r>
              <a:rPr lang="zh-CN" altLang="en-US" dirty="0" smtClean="0"/>
              <a:t>你的</a:t>
            </a:r>
            <a:r>
              <a:rPr lang="zh-CN" altLang="en-US" dirty="0" smtClean="0">
                <a:hlinkClick r:id="rId11"/>
              </a:rPr>
              <a:t>应用程序</a:t>
            </a:r>
            <a:r>
              <a:rPr lang="zh-CN" altLang="en-US" dirty="0" smtClean="0"/>
              <a:t>将能够任意进行空间分布。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Interprocess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 is at the heart of all distributed systems. It makes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sense to study distributed systems without carefully examining the ways that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on different machines can exchange information. Communication in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systems is always based on low-level message passing as offered by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underlying network.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Expressing communication through message passing is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harder than using primitives based on shared memory, as available for </a:t>
            </a:r>
            <a:r>
              <a:rPr lang="en-US" altLang="zh-CN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nondistributed</a:t>
            </a:r>
            <a:endParaRPr lang="en-US" altLang="zh-CN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platforms.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Modem distributed systems often consist of thousands or even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millions of processes scattered across a network with unreliable communication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Internet.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chapter, we start by discussing the rules that communicating processes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adhere to, known as protocols, and concentrate on structuring those protocols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form of layers. We then look at three widely-used models for communication: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 (RPC), Message-Oriented Middleware (MOM),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data streaming. We also discuss the general problem of sending data to multiple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receivers, called multicasting.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distributed systems and applications are built directly on top of the simple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message-oriented model offered by the transport layer. To better understand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appreciate the message-oriented systems as part of middleware solutions, we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discuss messaging through transport-level sockets.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multicomputer-- A computer made up of several computers. The term generally refers to an architecture in which each processor has its own memory rather than </a:t>
            </a:r>
            <a:r>
              <a:rPr lang="en-US" altLang="zh-CN" u="sng" dirty="0" smtClean="0"/>
              <a:t>multiple processors with a shared memory</a:t>
            </a:r>
            <a:r>
              <a:rPr lang="en-US" altLang="zh-CN" dirty="0" smtClean="0"/>
              <a:t>. Something similar to parallel computing.</a:t>
            </a:r>
          </a:p>
          <a:p>
            <a:r>
              <a:rPr lang="en-US" altLang="zh-CN" dirty="0" smtClean="0"/>
              <a:t> Distributed computing deals with hardware and software systems containing more than one processing element or storage element, concurrent processes, or multiple programs, running under a loosely or tightly controlled regime.</a:t>
            </a:r>
          </a:p>
          <a:p>
            <a:r>
              <a:rPr lang="en-US" altLang="zh-CN" dirty="0" smtClean="0"/>
              <a:t> A multicomputer may be considered to be either a loosely coupled NUMA computer or a tightly coupled cluster. </a:t>
            </a:r>
            <a:r>
              <a:rPr lang="en-US" altLang="zh-CN" dirty="0" err="1" smtClean="0"/>
              <a:t>Multicomputers</a:t>
            </a:r>
            <a:r>
              <a:rPr lang="en-US" altLang="zh-CN" dirty="0" smtClean="0"/>
              <a:t> are commonly used when strong computer power is required in an environment with restricted physical space or electrical power.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Common suppliers include Mercury Computer Systems, CSPI, and SKY Computers.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Common uses include 3D medical imaging devices and mobile radar.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http://answers.yahoo.com/question/index?qid=20090116034532AAZliLm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Interprocess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 (IPC) is at the heart of all distributed systems. It makes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sense to study distributed systems without carefully examining the ways that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on different machines can exchange information. Communication in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systems is always </a:t>
            </a:r>
            <a:r>
              <a:rPr lang="en-US" altLang="zh-CN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low-level message passing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offered by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underlying network.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Expressing communication through message passing is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harder than using primitives based on shared memory, as available for non-distributed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platforms.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Modem distributed systems often consist of thousands or even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millions of processes scattered across a network with unreliable communication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Internet.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chapter, we start by discussing the rules that communicating processes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adhere to, known as protocols, and concentrate on structuring those protocols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form of layers. We then look at three widely-used models for communication: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 (RPC), Message-Oriented Middleware (MOM),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data streaming. We also discuss the general problem of sending data to multiple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receivers, called multicasting.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50551-9CCA-4ADB-B183-67F8BA18E01A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D34FC-2D0A-46A5-9DD2-AD44C26466D2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we start our discussion on communication in distributed systems, we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recapitulate some of the fundamental issues related to communication.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Interprocess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 is at the heart of all distributed systems. It makes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sense to study distributed systems without carefully examining the ways that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on different machines can exchange information. Communication in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systems is always based on low-level message passing as offered by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underlying network.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Expressing communication through message passing is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harder than using primitives based on shared memory, as available for </a:t>
            </a:r>
            <a:r>
              <a:rPr lang="en-US" altLang="zh-CN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nondistributed</a:t>
            </a:r>
            <a:endParaRPr lang="en-US" altLang="zh-CN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platforms.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Modem distributed systems often consist of thousands or even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millions of processes scattered across a network with unreliable communication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Internet.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chapter, we start by discussing the rules that communicating processes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adhere to, known as protocols, and concentrate on structuring those protocols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form of layers. We then look at three widely-used models for communication: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 (RPC), Message-Oriented Middleware (MOM),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data streaming. We also discuss the general problem of sending data to multiple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receivers, called multicasting.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Interprocess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communication is at the heart of all distributed systems. It makes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sense to study distributed systems without carefully examining the ways that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on different machines can exchange information. Communication in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systems is always based on low-level message passing as offered by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underlying network. </a:t>
            </a:r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Expressing communication through message passing is</a:t>
            </a: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harder than using primitives based on shared memory, as available for </a:t>
            </a:r>
            <a:r>
              <a:rPr lang="en-US" altLang="zh-CN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nondistributed</a:t>
            </a:r>
            <a:endParaRPr lang="en-US" altLang="zh-CN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platforms.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Modem distributed systems often consist of thousands or even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millions of processes scattered across a network with unreliable communication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Internet.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chapter, we start by discussing the rules that communicating processes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must adhere to, known as protocols, and concentrate on structuring those protocols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form of layers. We then look at three widely-used models for communication: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Procedure Call (RPC), Message-Oriented Middleware (MOM),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data streaming. We also discuss the general problem of sending data to multiple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receivers, called multicasting.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3E0090-50D2-42FF-AE88-8A8EF7B29BA3}" type="slidenum">
              <a:rPr lang="en-US" altLang="ko-KR" smtClean="0">
                <a:ea typeface="굴림" pitchFamily="34" charset="-127"/>
              </a:rPr>
              <a:pPr/>
              <a:t>6</a:t>
            </a:fld>
            <a:endParaRPr lang="en-US" altLang="ko-KR" smtClean="0">
              <a:ea typeface="굴림" pitchFamily="34" charset="-127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ko-KR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C19B8-A91B-42AB-852F-E40BF1E1E641}" type="slidenum">
              <a:rPr lang="en-US" altLang="ko-KR" smtClean="0">
                <a:ea typeface="굴림" pitchFamily="34" charset="-127"/>
              </a:rPr>
              <a:pPr/>
              <a:t>7</a:t>
            </a:fld>
            <a:endParaRPr lang="en-US" altLang="ko-KR" smtClean="0">
              <a:ea typeface="굴림" pitchFamily="34" charset="-127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ko-KR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understand the various alternatives in communication that middleware can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offer to applications, we view the middleware as an additional service in client-server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computing, as shown in the Figure.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 smtClean="0"/>
              <a:t>/74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Distributed Systems Unit 4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ng.zhou@se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DSmp4/Unit%204_IBM%20WebSphere%20MQ.mp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Distributed Systems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008776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Unit 4 COMMUNICATION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Ling ZHOU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School of Computer Science and Engineering</a:t>
            </a:r>
            <a:endParaRPr lang="zh-CN" altLang="zh-CN" sz="2000" dirty="0" smtClean="0"/>
          </a:p>
          <a:p>
            <a:r>
              <a:rPr lang="en-US" altLang="zh-CN" sz="2000" dirty="0" smtClean="0"/>
              <a:t>College of Software Engineering, </a:t>
            </a:r>
          </a:p>
          <a:p>
            <a:r>
              <a:rPr lang="en-US" altLang="zh-CN" sz="2000" dirty="0" smtClean="0"/>
              <a:t>Southeast University, Nanjing</a:t>
            </a:r>
            <a:endParaRPr lang="zh-CN" altLang="zh-CN" sz="2000" dirty="0" smtClean="0"/>
          </a:p>
          <a:p>
            <a:r>
              <a:rPr lang="en-US" altLang="zh-CN" sz="2000" dirty="0" smtClean="0">
                <a:hlinkClick r:id="rId3"/>
              </a:rPr>
              <a:t>ling.zhou@seu.edu.cn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30556"/>
            <a:ext cx="5148064" cy="72744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842992" cy="636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Persistent or Transient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493840"/>
            <a:ext cx="8147248" cy="203150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b="1" dirty="0" smtClean="0"/>
              <a:t>Transient</a:t>
            </a:r>
            <a:r>
              <a:rPr lang="en-US" altLang="zh-CN" dirty="0" smtClean="0"/>
              <a:t> communication: Comm. server </a:t>
            </a:r>
            <a:r>
              <a:rPr lang="en-US" altLang="zh-CN" dirty="0" smtClean="0">
                <a:solidFill>
                  <a:srgbClr val="0070C0"/>
                </a:solidFill>
              </a:rPr>
              <a:t>discards message </a:t>
            </a:r>
            <a:r>
              <a:rPr lang="en-US" altLang="zh-CN" dirty="0" smtClean="0"/>
              <a:t>when it cannot be delivered at the next server, or at the receiver.</a:t>
            </a:r>
          </a:p>
          <a:p>
            <a:r>
              <a:rPr lang="en-US" altLang="zh-CN" b="1" dirty="0" smtClean="0"/>
              <a:t>Persistent </a:t>
            </a:r>
            <a:r>
              <a:rPr lang="en-US" altLang="zh-CN" dirty="0" smtClean="0"/>
              <a:t>communication: </a:t>
            </a:r>
            <a:r>
              <a:rPr lang="en-US" altLang="zh-CN" dirty="0" smtClean="0">
                <a:solidFill>
                  <a:srgbClr val="0070C0"/>
                </a:solidFill>
              </a:rPr>
              <a:t>A message is stored </a:t>
            </a:r>
            <a:r>
              <a:rPr lang="en-US" altLang="zh-CN" dirty="0" smtClean="0"/>
              <a:t>at a communication server as long as it takes to deliver it.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en-US" altLang="zh-CN" dirty="0" smtClean="0"/>
              <a:t>The </a:t>
            </a:r>
            <a:r>
              <a:rPr lang="en-US" altLang="zh-CN" u="sng" dirty="0" smtClean="0"/>
              <a:t>middleware </a:t>
            </a:r>
            <a:r>
              <a:rPr lang="en-US" altLang="zh-CN" dirty="0" smtClean="0"/>
              <a:t>will </a:t>
            </a:r>
            <a:r>
              <a:rPr lang="en-US" altLang="zh-CN" u="sng" dirty="0" smtClean="0"/>
              <a:t>store the message </a:t>
            </a:r>
            <a:r>
              <a:rPr lang="en-US" altLang="zh-CN" dirty="0" smtClean="0"/>
              <a:t>at one or several of the storage facilities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12776"/>
            <a:ext cx="5100638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Asynchronous and Synchronous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8154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Asynchronous</a:t>
            </a:r>
            <a:r>
              <a:rPr lang="en-US" altLang="zh-CN" dirty="0" smtClean="0"/>
              <a:t> communication: a sender </a:t>
            </a:r>
            <a:r>
              <a:rPr lang="en-US" altLang="zh-CN" dirty="0" smtClean="0">
                <a:solidFill>
                  <a:srgbClr val="0070C0"/>
                </a:solidFill>
              </a:rPr>
              <a:t>continues</a:t>
            </a:r>
            <a:r>
              <a:rPr lang="en-US" altLang="zh-CN" dirty="0" smtClean="0"/>
              <a:t> immediately after it has submitted its message for transmission</a:t>
            </a:r>
          </a:p>
          <a:p>
            <a:r>
              <a:rPr lang="en-US" altLang="zh-CN" b="1" dirty="0" smtClean="0"/>
              <a:t>Synchronous</a:t>
            </a:r>
            <a:r>
              <a:rPr lang="en-US" altLang="zh-CN" dirty="0" smtClean="0"/>
              <a:t> communication: the sender is </a:t>
            </a:r>
            <a:r>
              <a:rPr lang="en-US" altLang="zh-CN" dirty="0" smtClean="0">
                <a:solidFill>
                  <a:srgbClr val="0070C0"/>
                </a:solidFill>
              </a:rPr>
              <a:t>blocked</a:t>
            </a:r>
            <a:r>
              <a:rPr lang="en-US" altLang="zh-CN" dirty="0" smtClean="0"/>
              <a:t> until its request is known to be accepted.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5100638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96136" y="1556792"/>
            <a:ext cx="2448272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mic Sans MS" pitchFamily="66" charset="0"/>
              </a:rPr>
              <a:t>Three points where synchronization can take place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Discrete and streaming communication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2304256"/>
          </a:xfrm>
        </p:spPr>
        <p:txBody>
          <a:bodyPr/>
          <a:lstStyle/>
          <a:p>
            <a:r>
              <a:rPr lang="en-US" altLang="zh-CN" b="1" dirty="0" smtClean="0"/>
              <a:t>Discrete </a:t>
            </a:r>
            <a:r>
              <a:rPr lang="en-US" altLang="zh-CN" dirty="0" smtClean="0"/>
              <a:t>communication: such as the parties communicate by messages, each message forming a complete unit of information</a:t>
            </a:r>
          </a:p>
          <a:p>
            <a:r>
              <a:rPr lang="en-US" altLang="zh-CN" b="1" dirty="0" smtClean="0"/>
              <a:t>Streaming</a:t>
            </a:r>
            <a:r>
              <a:rPr lang="en-US" altLang="zh-CN" dirty="0" smtClean="0"/>
              <a:t> communication involves sending multiple messages, one after the other.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9938" name="Picture 2" descr="http://t1.gstatic.com/images?q=tbn:ANd9GcQL1aW5QZN7BTSyJBnDe9W_qISO_GzuYpepnm_mitN2c4tbe2Q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005064"/>
            <a:ext cx="2143125" cy="2143125"/>
          </a:xfrm>
          <a:prstGeom prst="rect">
            <a:avLst/>
          </a:prstGeom>
          <a:noFill/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8012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Combinations </a:t>
            </a:r>
            <a:br>
              <a:rPr lang="en-US" altLang="zh-CN" sz="4000" dirty="0" smtClean="0"/>
            </a:br>
            <a:r>
              <a:rPr lang="en-US" altLang="zh-CN" sz="4000" dirty="0" smtClean="0"/>
              <a:t>of persistence and synchronization 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300"/>
              </a:spcAft>
            </a:pPr>
            <a:r>
              <a:rPr lang="en-US" altLang="zh-CN" b="1" i="1" dirty="0" smtClean="0"/>
              <a:t>Popular combination: </a:t>
            </a:r>
            <a:r>
              <a:rPr lang="en-US" altLang="zh-CN" dirty="0" smtClean="0">
                <a:solidFill>
                  <a:srgbClr val="7030A0"/>
                </a:solidFill>
              </a:rPr>
              <a:t>persistence + synchronization at request submission</a:t>
            </a:r>
            <a:r>
              <a:rPr lang="en-US" altLang="zh-CN" dirty="0" smtClean="0"/>
              <a:t> (i.e., </a:t>
            </a:r>
            <a:r>
              <a:rPr lang="en-US" altLang="zh-CN" dirty="0" smtClean="0">
                <a:solidFill>
                  <a:srgbClr val="FF0000"/>
                </a:solidFill>
              </a:rPr>
              <a:t>persistent asynchronous communication</a:t>
            </a:r>
            <a:r>
              <a:rPr lang="en-US" altLang="zh-CN" dirty="0" smtClean="0"/>
              <a:t>)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A common scheme for many </a:t>
            </a:r>
            <a:r>
              <a:rPr lang="en-US" altLang="zh-CN" dirty="0" smtClean="0">
                <a:solidFill>
                  <a:srgbClr val="0070C0"/>
                </a:solidFill>
              </a:rPr>
              <a:t>message-queuing systems</a:t>
            </a:r>
          </a:p>
          <a:p>
            <a:pPr>
              <a:spcAft>
                <a:spcPts val="300"/>
              </a:spcAft>
            </a:pPr>
            <a:r>
              <a:rPr lang="en-US" altLang="zh-CN" b="1" i="1" dirty="0" smtClean="0"/>
              <a:t>Widely used model: </a:t>
            </a:r>
            <a:r>
              <a:rPr lang="en-US" altLang="zh-CN" dirty="0" smtClean="0">
                <a:solidFill>
                  <a:srgbClr val="FF0000"/>
                </a:solidFill>
              </a:rPr>
              <a:t>transient + synchronization </a:t>
            </a:r>
            <a:r>
              <a:rPr lang="en-US" altLang="zh-CN" dirty="0" smtClean="0"/>
              <a:t>after the request has been fully processed 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Client and server have to be active </a:t>
            </a:r>
            <a:r>
              <a:rPr lang="en-US" altLang="zh-CN" dirty="0" smtClean="0"/>
              <a:t>at time of communication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Client issues request and</a:t>
            </a:r>
            <a:r>
              <a:rPr lang="en-US" altLang="zh-CN" dirty="0" smtClean="0">
                <a:solidFill>
                  <a:srgbClr val="FF0000"/>
                </a:solidFill>
              </a:rPr>
              <a:t> blocks </a:t>
            </a:r>
            <a:r>
              <a:rPr lang="en-US" altLang="zh-CN" dirty="0" smtClean="0"/>
              <a:t>until it receives reply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Server essentially waits only for incoming requests, and subsequently processes them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E.g., </a:t>
            </a:r>
            <a:r>
              <a:rPr lang="en-US" altLang="zh-CN" dirty="0" smtClean="0">
                <a:solidFill>
                  <a:srgbClr val="FF0000"/>
                </a:solidFill>
              </a:rPr>
              <a:t>RPC</a:t>
            </a:r>
          </a:p>
          <a:p>
            <a:pPr>
              <a:spcAft>
                <a:spcPts val="300"/>
              </a:spcAft>
            </a:pPr>
            <a:r>
              <a:rPr lang="en-US" altLang="zh-CN" b="1" dirty="0" smtClean="0"/>
              <a:t>Drawbacks synchronous communication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Client cannot do any other work while waiting for reply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Failures have to be handled immediately: the client is waiting</a:t>
            </a:r>
          </a:p>
          <a:p>
            <a:pPr lvl="1">
              <a:spcAft>
                <a:spcPts val="300"/>
              </a:spcAft>
            </a:pPr>
            <a:r>
              <a:rPr lang="en-US" altLang="zh-CN" dirty="0" smtClean="0"/>
              <a:t>The model may simply not be appropriate (mail, news)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1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36680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Remote Procedure Call (RPC)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640960" cy="3096344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An RPC </a:t>
            </a:r>
            <a:r>
              <a:rPr lang="en-GB" altLang="zh-CN" dirty="0" smtClean="0">
                <a:solidFill>
                  <a:srgbClr val="0070C0"/>
                </a:solidFill>
              </a:rPr>
              <a:t>aims at hiding </a:t>
            </a:r>
            <a:r>
              <a:rPr lang="en-GB" altLang="zh-CN" dirty="0" smtClean="0"/>
              <a:t>most of the </a:t>
            </a:r>
            <a:r>
              <a:rPr lang="en-GB" altLang="zh-CN" dirty="0" smtClean="0">
                <a:solidFill>
                  <a:srgbClr val="0070C0"/>
                </a:solidFill>
              </a:rPr>
              <a:t>intricacies </a:t>
            </a:r>
            <a:r>
              <a:rPr lang="en-GB" altLang="zh-CN" dirty="0" smtClean="0"/>
              <a:t>of message passing, and is ideal for </a:t>
            </a:r>
            <a:r>
              <a:rPr lang="en-GB" altLang="zh-CN" dirty="0" smtClean="0">
                <a:solidFill>
                  <a:srgbClr val="FF0000"/>
                </a:solidFill>
              </a:rPr>
              <a:t>C/S applications.</a:t>
            </a:r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RPC in a nutshell </a:t>
            </a:r>
            <a:r>
              <a:rPr lang="en-GB" altLang="zh-CN" dirty="0" smtClean="0"/>
              <a:t>was </a:t>
            </a:r>
            <a:r>
              <a:rPr lang="en-GB" altLang="zh-CN" u="sng" dirty="0" smtClean="0"/>
              <a:t>allowing programs to call procedures located on other machines.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When a process on machine </a:t>
            </a:r>
            <a:r>
              <a:rPr lang="en-GB" altLang="zh-CN" i="1" dirty="0" smtClean="0"/>
              <a:t>A</a:t>
            </a:r>
            <a:r>
              <a:rPr lang="en-GB" altLang="zh-CN" dirty="0" smtClean="0"/>
              <a:t> calls a procedure on machine </a:t>
            </a:r>
            <a:r>
              <a:rPr lang="en-GB" altLang="zh-CN" i="1" dirty="0" smtClean="0"/>
              <a:t>B</a:t>
            </a:r>
            <a:r>
              <a:rPr lang="en-GB" altLang="zh-CN" dirty="0" smtClean="0"/>
              <a:t>, the calling process on </a:t>
            </a:r>
            <a:r>
              <a:rPr lang="en-GB" altLang="zh-CN" i="1" dirty="0" smtClean="0"/>
              <a:t>A</a:t>
            </a:r>
            <a:r>
              <a:rPr lang="en-GB" altLang="zh-CN" dirty="0" smtClean="0"/>
              <a:t> is suspended, and execution of the called procedure takes place on B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>
                <a:solidFill>
                  <a:srgbClr val="FF0000"/>
                </a:solidFill>
              </a:rPr>
              <a:t>Information </a:t>
            </a:r>
            <a:r>
              <a:rPr lang="en-GB" altLang="zh-CN" dirty="0" smtClean="0"/>
              <a:t>can </a:t>
            </a:r>
            <a:r>
              <a:rPr lang="en-GB" altLang="zh-CN" dirty="0" smtClean="0">
                <a:solidFill>
                  <a:srgbClr val="FF0000"/>
                </a:solidFill>
              </a:rPr>
              <a:t>be transported </a:t>
            </a:r>
            <a:r>
              <a:rPr lang="en-GB" altLang="zh-CN" dirty="0" smtClean="0"/>
              <a:t>from the caller to the </a:t>
            </a:r>
            <a:r>
              <a:rPr lang="en-GB" altLang="zh-CN" dirty="0" err="1" smtClean="0"/>
              <a:t>callee</a:t>
            </a:r>
            <a:r>
              <a:rPr lang="en-GB" altLang="zh-CN" dirty="0" smtClean="0"/>
              <a:t> </a:t>
            </a:r>
            <a:r>
              <a:rPr lang="en-GB" altLang="zh-CN" dirty="0" smtClean="0">
                <a:solidFill>
                  <a:srgbClr val="FF0000"/>
                </a:solidFill>
              </a:rPr>
              <a:t>in the parameters </a:t>
            </a:r>
            <a:r>
              <a:rPr lang="en-GB" altLang="zh-CN" dirty="0" smtClean="0"/>
              <a:t>and can come back in the procedure result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>
                <a:solidFill>
                  <a:srgbClr val="0070C0"/>
                </a:solidFill>
              </a:rPr>
              <a:t>No message passing at all is visible to programmer. </a:t>
            </a:r>
            <a:r>
              <a:rPr lang="en-GB" altLang="zh-CN" dirty="0" smtClean="0"/>
              <a:t>The calling procedure should not be aware that the called procedure is executing on a different machine or vice versa.</a:t>
            </a:r>
            <a:endParaRPr lang="en-GB" altLang="zh-CN" dirty="0" smtClean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365104"/>
            <a:ext cx="39338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-180528" y="4077072"/>
            <a:ext cx="5652120" cy="2592288"/>
            <a:chOff x="-180528" y="4459836"/>
            <a:chExt cx="5652120" cy="2398164"/>
          </a:xfrm>
        </p:grpSpPr>
        <p:pic>
          <p:nvPicPr>
            <p:cNvPr id="9" name="图片 8" descr="Post-it-note-transparent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528" y="4459836"/>
              <a:ext cx="5652120" cy="239816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23528" y="4653136"/>
              <a:ext cx="4572000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altLang="zh-CN" b="1" dirty="0" smtClean="0">
                  <a:solidFill>
                    <a:srgbClr val="FF0000"/>
                  </a:solidFill>
                </a:rPr>
                <a:t>NOTE </a:t>
              </a:r>
            </a:p>
            <a:p>
              <a:pPr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GB" altLang="zh-CN" dirty="0" smtClean="0"/>
                <a:t> </a:t>
              </a:r>
              <a:r>
                <a:rPr lang="en-GB" altLang="zh-CN" dirty="0" smtClean="0">
                  <a:latin typeface="Comic Sans MS" pitchFamily="66" charset="0"/>
                </a:rPr>
                <a:t>Subtle problems exist due to the caller and </a:t>
              </a:r>
              <a:r>
                <a:rPr lang="en-GB" altLang="zh-CN" dirty="0" err="1" smtClean="0">
                  <a:latin typeface="Comic Sans MS" pitchFamily="66" charset="0"/>
                </a:rPr>
                <a:t>callee</a:t>
              </a:r>
              <a:r>
                <a:rPr lang="en-GB" altLang="zh-CN" dirty="0" smtClean="0">
                  <a:latin typeface="Comic Sans MS" pitchFamily="66" charset="0"/>
                </a:rPr>
                <a:t> on different machines</a:t>
              </a:r>
            </a:p>
            <a:p>
              <a:pPr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GB" altLang="zh-CN" dirty="0" smtClean="0">
                  <a:latin typeface="Comic Sans MS" pitchFamily="66" charset="0"/>
                </a:rPr>
                <a:t> RPC is still a widely-used technique as the basis of middleware and DS in general</a:t>
              </a:r>
              <a:endParaRPr lang="zh-CN" altLang="en-US" dirty="0"/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844824"/>
            <a:ext cx="351282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Basic RPC Operation:</a:t>
            </a:r>
            <a:br>
              <a:rPr lang="en-US" altLang="zh-CN" dirty="0" smtClean="0"/>
            </a:br>
            <a:r>
              <a:rPr lang="en-US" altLang="zh-CN" sz="4400" dirty="0" smtClean="0"/>
              <a:t>Conventional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(local) Procedure Call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916832"/>
            <a:ext cx="8229600" cy="402908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a call in C (programming </a:t>
            </a:r>
            <a:r>
              <a:rPr lang="en-US" altLang="zh-CN" dirty="0" err="1" smtClean="0"/>
              <a:t>lanuage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Count = read(</a:t>
            </a:r>
            <a:r>
              <a:rPr lang="en-US" altLang="zh-CN" dirty="0" err="1" smtClean="0"/>
              <a:t>fd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buf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nbytes</a:t>
            </a:r>
            <a:r>
              <a:rPr lang="en-US" altLang="zh-CN" dirty="0" smtClean="0"/>
              <a:t>);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08104" y="4365104"/>
            <a:ext cx="34563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 smtClean="0"/>
              <a:t>Parameter passing in a local procedure call: the stack before the call to read. </a:t>
            </a:r>
          </a:p>
          <a:p>
            <a:pPr marL="342900" indent="-342900">
              <a:buAutoNum type="alphaLcParenBoth"/>
            </a:pPr>
            <a:r>
              <a:rPr lang="en-US" altLang="zh-CN" dirty="0" smtClean="0"/>
              <a:t>The stack while the called procedure is active 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341984" y="2906296"/>
            <a:ext cx="1440160" cy="1355378"/>
            <a:chOff x="1341984" y="2906296"/>
            <a:chExt cx="1440160" cy="1355378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2350096" y="2906296"/>
              <a:ext cx="36004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41984" y="3338344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An integer indicating a file</a:t>
              </a:r>
              <a:endParaRPr lang="zh-CN" altLang="en-US" dirty="0"/>
            </a:p>
          </p:txBody>
        </p:sp>
      </p:grpSp>
      <p:cxnSp>
        <p:nvCxnSpPr>
          <p:cNvPr id="13" name="直接箭头连接符 12"/>
          <p:cNvCxnSpPr/>
          <p:nvPr/>
        </p:nvCxnSpPr>
        <p:spPr>
          <a:xfrm flipV="1">
            <a:off x="3286200" y="2906296"/>
            <a:ext cx="0" cy="1584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4152" y="449047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Array of characters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4150296" y="2906296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50296" y="33383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integer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179512" y="3356992"/>
            <a:ext cx="518457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79512" y="4221088"/>
            <a:ext cx="518457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9512" y="350100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Call-by-value</a:t>
            </a:r>
            <a:endParaRPr lang="zh-CN" alt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512" y="4437112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Call-by-reference</a:t>
            </a:r>
            <a:endParaRPr lang="zh-CN" alt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544522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Comic Sans MS" pitchFamily="66" charset="0"/>
              </a:rPr>
              <a:t>Call-by-copy/restore </a:t>
            </a:r>
          </a:p>
          <a:p>
            <a:r>
              <a:rPr lang="en-US" altLang="zh-CN" dirty="0" smtClean="0">
                <a:solidFill>
                  <a:srgbClr val="00B0F0"/>
                </a:solidFill>
                <a:latin typeface="Comic Sans MS" pitchFamily="66" charset="0"/>
              </a:rPr>
              <a:t>(not used in many languages, same effect as call-by-reference)</a:t>
            </a:r>
            <a:endParaRPr lang="zh-CN" altLang="en-US" dirty="0">
              <a:solidFill>
                <a:srgbClr val="00B0F0"/>
              </a:solidFill>
              <a:latin typeface="Comic Sans MS" pitchFamily="66" charset="0"/>
            </a:endParaRPr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Basic RPC Operation:</a:t>
            </a:r>
            <a:br>
              <a:rPr lang="en-US" altLang="zh-CN" dirty="0" smtClean="0"/>
            </a:br>
            <a:r>
              <a:rPr lang="en-US" altLang="zh-CN" sz="4400" dirty="0" smtClean="0"/>
              <a:t>Client and Server Stubs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</a:t>
            </a:r>
            <a:r>
              <a:rPr lang="en-US" altLang="zh-CN" b="1" dirty="0" smtClean="0">
                <a:solidFill>
                  <a:srgbClr val="FF0000"/>
                </a:solidFill>
              </a:rPr>
              <a:t>stub</a:t>
            </a:r>
            <a:r>
              <a:rPr lang="en-US" altLang="zh-CN" dirty="0" smtClean="0"/>
              <a:t> in distributed computing is </a:t>
            </a:r>
            <a:r>
              <a:rPr lang="en-US" altLang="zh-CN" i="1" dirty="0" smtClean="0">
                <a:solidFill>
                  <a:srgbClr val="0070C0"/>
                </a:solidFill>
              </a:rPr>
              <a:t>a piece of code </a:t>
            </a:r>
            <a:r>
              <a:rPr lang="en-US" altLang="zh-CN" dirty="0" smtClean="0"/>
              <a:t>used for </a:t>
            </a:r>
            <a:r>
              <a:rPr lang="en-US" altLang="zh-CN" dirty="0" smtClean="0">
                <a:solidFill>
                  <a:srgbClr val="0070C0"/>
                </a:solidFill>
              </a:rPr>
              <a:t>converting parameters </a:t>
            </a:r>
            <a:r>
              <a:rPr lang="en-US" altLang="zh-CN" dirty="0" smtClean="0"/>
              <a:t>passed during a RPC</a:t>
            </a:r>
          </a:p>
          <a:p>
            <a:r>
              <a:rPr lang="en-US" altLang="zh-CN" dirty="0" smtClean="0">
                <a:solidFill>
                  <a:srgbClr val="7030A0"/>
                </a:solidFill>
              </a:rPr>
              <a:t>Stub libraries </a:t>
            </a:r>
            <a:r>
              <a:rPr lang="en-US" altLang="zh-CN" dirty="0" smtClean="0"/>
              <a:t>must be installed on client and server side. 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u="sng" dirty="0" smtClean="0">
                <a:solidFill>
                  <a:srgbClr val="0070C0"/>
                </a:solidFill>
              </a:rPr>
              <a:t>client stub </a:t>
            </a:r>
            <a:r>
              <a:rPr lang="en-US" altLang="zh-CN" dirty="0" smtClean="0"/>
              <a:t>is responsible for conversion of parameters used in a function call and </a:t>
            </a:r>
            <a:r>
              <a:rPr lang="en-US" altLang="zh-CN" dirty="0" err="1" smtClean="0"/>
              <a:t>deconversion</a:t>
            </a:r>
            <a:r>
              <a:rPr lang="en-US" altLang="zh-CN" dirty="0" smtClean="0"/>
              <a:t> of results passed from the server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u="sng" dirty="0" smtClean="0">
                <a:solidFill>
                  <a:srgbClr val="0070C0"/>
                </a:solidFill>
              </a:rPr>
              <a:t>server stub </a:t>
            </a:r>
            <a:r>
              <a:rPr lang="en-US" altLang="zh-CN" dirty="0" smtClean="0"/>
              <a:t>is responsible for </a:t>
            </a:r>
            <a:r>
              <a:rPr lang="en-US" altLang="zh-CN" dirty="0" err="1" smtClean="0"/>
              <a:t>deconversion</a:t>
            </a:r>
            <a:r>
              <a:rPr lang="en-US" altLang="zh-CN" dirty="0" smtClean="0"/>
              <a:t> of parameters passed by the client and conversion of the results after the execution of the function.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" y="980728"/>
            <a:ext cx="90106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752" y="116632"/>
            <a:ext cx="3106688" cy="954360"/>
          </a:xfrm>
        </p:spPr>
        <p:txBody>
          <a:bodyPr/>
          <a:lstStyle/>
          <a:p>
            <a:r>
              <a:rPr lang="en-US" altLang="zh-CN" dirty="0" smtClean="0"/>
              <a:t>RPC steps</a:t>
            </a:r>
            <a:endParaRPr lang="zh-CN" altLang="en-US" dirty="0"/>
          </a:p>
        </p:txBody>
      </p:sp>
      <p:sp>
        <p:nvSpPr>
          <p:cNvPr id="13" name="流程图: 对照 12"/>
          <p:cNvSpPr/>
          <p:nvPr/>
        </p:nvSpPr>
        <p:spPr>
          <a:xfrm rot="3853067">
            <a:off x="4019975" y="5093244"/>
            <a:ext cx="587016" cy="1381377"/>
          </a:xfrm>
          <a:prstGeom prst="flowChartCol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7904" y="551723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Server operations</a:t>
            </a:r>
            <a:endParaRPr lang="zh-CN" alt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Parameter Passing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Parameter marshaling</a:t>
            </a:r>
          </a:p>
          <a:p>
            <a:pPr>
              <a:spcAft>
                <a:spcPts val="600"/>
              </a:spcAft>
              <a:buNone/>
            </a:pPr>
            <a:r>
              <a:rPr lang="en-US" altLang="zh-CN" dirty="0" smtClean="0"/>
              <a:t>There’s more than just </a:t>
            </a:r>
            <a:r>
              <a:rPr lang="en-US" altLang="zh-CN" u="sng" dirty="0" smtClean="0"/>
              <a:t>wrapping parameters into a message</a:t>
            </a:r>
            <a:r>
              <a:rPr lang="en-US" altLang="zh-CN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Client and server machines may have </a:t>
            </a:r>
            <a:r>
              <a:rPr lang="en-US" altLang="zh-CN" dirty="0" smtClean="0">
                <a:solidFill>
                  <a:srgbClr val="0070C0"/>
                </a:solidFill>
              </a:rPr>
              <a:t>different data representations</a:t>
            </a:r>
            <a:r>
              <a:rPr lang="en-US" altLang="zh-CN" dirty="0" smtClean="0"/>
              <a:t> (think of </a:t>
            </a:r>
            <a:r>
              <a:rPr lang="en-US" altLang="zh-CN" b="1" dirty="0" smtClean="0"/>
              <a:t>byte ordering</a:t>
            </a:r>
            <a:r>
              <a:rPr lang="en-US" altLang="zh-CN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Wrapping a parameter means </a:t>
            </a:r>
            <a:r>
              <a:rPr lang="en-US" altLang="zh-CN" dirty="0" smtClean="0">
                <a:solidFill>
                  <a:srgbClr val="0070C0"/>
                </a:solidFill>
              </a:rPr>
              <a:t>transforming a value into a sequence of bytes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Client and server have to </a:t>
            </a:r>
            <a:r>
              <a:rPr lang="en-US" altLang="zh-CN" dirty="0" smtClean="0">
                <a:solidFill>
                  <a:srgbClr val="0070C0"/>
                </a:solidFill>
              </a:rPr>
              <a:t>agree on the same encoding</a:t>
            </a:r>
            <a:r>
              <a:rPr lang="en-US" altLang="zh-CN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How are </a:t>
            </a:r>
            <a:r>
              <a:rPr lang="en-US" altLang="zh-CN" dirty="0" smtClean="0">
                <a:solidFill>
                  <a:srgbClr val="0070C0"/>
                </a:solidFill>
              </a:rPr>
              <a:t>basic data values</a:t>
            </a:r>
            <a:r>
              <a:rPr lang="en-US" altLang="zh-CN" dirty="0" smtClean="0"/>
              <a:t> represented (integers, floats, characters)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How are </a:t>
            </a:r>
            <a:r>
              <a:rPr lang="en-US" altLang="zh-CN" dirty="0" smtClean="0">
                <a:solidFill>
                  <a:srgbClr val="0070C0"/>
                </a:solidFill>
              </a:rPr>
              <a:t>complex data values</a:t>
            </a:r>
            <a:r>
              <a:rPr lang="en-US" altLang="zh-CN" dirty="0" smtClean="0"/>
              <a:t> represented (arrays, unions)</a:t>
            </a:r>
          </a:p>
          <a:p>
            <a:pPr lvl="2"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an address will be meaningless on another system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Client and server need to </a:t>
            </a:r>
            <a:r>
              <a:rPr lang="en-US" altLang="zh-CN" dirty="0" smtClean="0">
                <a:solidFill>
                  <a:srgbClr val="0070C0"/>
                </a:solidFill>
              </a:rPr>
              <a:t>properly interpret messages</a:t>
            </a:r>
            <a:r>
              <a:rPr lang="en-US" altLang="zh-CN" dirty="0" smtClean="0"/>
              <a:t>, transforming them into </a:t>
            </a:r>
            <a:r>
              <a:rPr lang="en-US" altLang="zh-CN" u="sng" dirty="0" smtClean="0">
                <a:solidFill>
                  <a:srgbClr val="FF0000"/>
                </a:solidFill>
              </a:rPr>
              <a:t>machine-dependent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representations.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1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Parameter Passing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277816"/>
            <a:ext cx="8229600" cy="1815480"/>
          </a:xfrm>
        </p:spPr>
        <p:txBody>
          <a:bodyPr>
            <a:normAutofit/>
          </a:bodyPr>
          <a:lstStyle/>
          <a:p>
            <a:pPr marL="514350" indent="-514350">
              <a:buAutoNum type="alphaLcParenBoth"/>
            </a:pPr>
            <a:r>
              <a:rPr lang="en-US" altLang="zh-CN" sz="2000" dirty="0" smtClean="0"/>
              <a:t>The </a:t>
            </a:r>
            <a:r>
              <a:rPr lang="en-US" altLang="zh-CN" sz="2000" dirty="0" smtClean="0">
                <a:solidFill>
                  <a:schemeClr val="accent1"/>
                </a:solidFill>
              </a:rPr>
              <a:t>original</a:t>
            </a:r>
            <a:r>
              <a:rPr lang="en-US" altLang="zh-CN" sz="2000" dirty="0" smtClean="0"/>
              <a:t> message (</a:t>
            </a:r>
            <a:r>
              <a:rPr lang="en-US" altLang="zh-CN" sz="2000" dirty="0" smtClean="0">
                <a:solidFill>
                  <a:schemeClr val="accent1"/>
                </a:solidFill>
              </a:rPr>
              <a:t>built by a client stub</a:t>
            </a:r>
            <a:r>
              <a:rPr lang="en-US" altLang="zh-CN" sz="2000" dirty="0" smtClean="0"/>
              <a:t>) on the Intel Pentium </a:t>
            </a:r>
          </a:p>
          <a:p>
            <a:pPr marL="514350" indent="-514350">
              <a:buAutoNum type="alphaLcParenBoth"/>
            </a:pPr>
            <a:r>
              <a:rPr lang="en-US" altLang="zh-CN" sz="2000" dirty="0" smtClean="0"/>
              <a:t>The message after receipt on the Sun SPARC (</a:t>
            </a:r>
            <a:r>
              <a:rPr lang="en-US" altLang="zh-CN" sz="2000" dirty="0" smtClean="0">
                <a:solidFill>
                  <a:schemeClr val="accent1"/>
                </a:solidFill>
              </a:rPr>
              <a:t>server stub reads</a:t>
            </a:r>
            <a:r>
              <a:rPr lang="en-US" altLang="zh-CN" sz="2000" dirty="0" smtClean="0"/>
              <a:t>)</a:t>
            </a:r>
          </a:p>
          <a:p>
            <a:pPr marL="514350" indent="-514350">
              <a:buAutoNum type="alphaLcParenBoth"/>
            </a:pPr>
            <a:r>
              <a:rPr lang="en-US" altLang="zh-CN" sz="2000" dirty="0" smtClean="0"/>
              <a:t>The message after being simply inverted (incorrect approach). </a:t>
            </a:r>
          </a:p>
          <a:p>
            <a:pPr marL="514350" indent="-514350">
              <a:buNone/>
            </a:pPr>
            <a:r>
              <a:rPr lang="en-US" altLang="zh-CN" sz="2000" dirty="0" smtClean="0"/>
              <a:t>The little numbers in boxes indicate the address of each byte. </a:t>
            </a:r>
            <a:endParaRPr lang="zh-CN" altLang="en-US" sz="2000" dirty="0" smtClean="0"/>
          </a:p>
          <a:p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16832"/>
            <a:ext cx="2780348" cy="18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916832"/>
            <a:ext cx="3153728" cy="18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5447" y="1916832"/>
            <a:ext cx="2927033" cy="18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箭头连接符 10"/>
          <p:cNvCxnSpPr/>
          <p:nvPr/>
        </p:nvCxnSpPr>
        <p:spPr>
          <a:xfrm flipH="1">
            <a:off x="1043608" y="1700808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79912" y="1700808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59632" y="1340768"/>
            <a:ext cx="143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little </a:t>
            </a:r>
            <a:r>
              <a:rPr lang="en-US" altLang="zh-CN" dirty="0" err="1" smtClean="0"/>
              <a:t>endian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923928" y="1340768"/>
            <a:ext cx="1289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big </a:t>
            </a:r>
            <a:r>
              <a:rPr lang="en-US" altLang="zh-CN" dirty="0" err="1" smtClean="0"/>
              <a:t>endian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35010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5, “JILL”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9832" y="35010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 x 2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24</a:t>
            </a:r>
            <a:r>
              <a:rPr lang="en-US" altLang="zh-CN" dirty="0" smtClean="0">
                <a:solidFill>
                  <a:srgbClr val="FF0000"/>
                </a:solidFill>
              </a:rPr>
              <a:t>, “JILL”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35010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5, “LIJJ”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/>
          <a:lstStyle/>
          <a:p>
            <a:r>
              <a:rPr lang="en-US" altLang="zh-CN" dirty="0" smtClean="0"/>
              <a:t>Parameter Passing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935480"/>
            <a:ext cx="8435280" cy="43891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Both sides in an RPC should follow </a:t>
            </a:r>
            <a:r>
              <a:rPr lang="en-GB" altLang="zh-CN" dirty="0" smtClean="0">
                <a:solidFill>
                  <a:srgbClr val="0070C0"/>
                </a:solidFill>
              </a:rPr>
              <a:t>the same protocol,</a:t>
            </a:r>
            <a:r>
              <a:rPr lang="en-GB" altLang="zh-CN" dirty="0" smtClean="0"/>
              <a:t> otherwise the RPC will not work correctly.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Once the RPC </a:t>
            </a:r>
            <a:r>
              <a:rPr lang="en-GB" altLang="zh-CN" u="sng" dirty="0" smtClean="0"/>
              <a:t>protocol </a:t>
            </a:r>
            <a:r>
              <a:rPr lang="en-GB" altLang="zh-CN" dirty="0" smtClean="0"/>
              <a:t>has been fully </a:t>
            </a:r>
            <a:r>
              <a:rPr lang="en-GB" altLang="zh-CN" u="sng" dirty="0" smtClean="0"/>
              <a:t>defined</a:t>
            </a:r>
            <a:r>
              <a:rPr lang="en-GB" altLang="zh-CN" dirty="0" smtClean="0"/>
              <a:t>, the </a:t>
            </a:r>
            <a:r>
              <a:rPr lang="en-GB" altLang="zh-CN" u="sng" dirty="0" smtClean="0"/>
              <a:t>client and server stubs </a:t>
            </a:r>
            <a:r>
              <a:rPr lang="en-GB" altLang="zh-CN" dirty="0" smtClean="0"/>
              <a:t>need to </a:t>
            </a:r>
            <a:r>
              <a:rPr lang="en-GB" altLang="zh-CN" u="sng" dirty="0" smtClean="0"/>
              <a:t>be implemented</a:t>
            </a:r>
            <a:r>
              <a:rPr lang="en-GB" altLang="zh-CN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GB" altLang="zh-CN" u="sng" dirty="0" smtClean="0"/>
              <a:t>Stubs for the same protocol </a:t>
            </a:r>
            <a:r>
              <a:rPr lang="en-GB" altLang="zh-CN" dirty="0" smtClean="0"/>
              <a:t>but </a:t>
            </a:r>
            <a:r>
              <a:rPr lang="en-GB" altLang="zh-CN" u="sng" dirty="0" smtClean="0"/>
              <a:t>different procedures </a:t>
            </a:r>
            <a:r>
              <a:rPr lang="en-GB" altLang="zh-CN" dirty="0" smtClean="0"/>
              <a:t>normally </a:t>
            </a:r>
            <a:r>
              <a:rPr lang="en-GB" altLang="zh-CN" u="sng" dirty="0" smtClean="0"/>
              <a:t>differ only in their interface </a:t>
            </a:r>
            <a:r>
              <a:rPr lang="en-GB" altLang="zh-CN" dirty="0" smtClean="0"/>
              <a:t>to the applications.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Interfaces are often specified by means of an </a:t>
            </a:r>
            <a:r>
              <a:rPr lang="en-GB" altLang="zh-CN" dirty="0" smtClean="0">
                <a:solidFill>
                  <a:srgbClr val="FF0000"/>
                </a:solidFill>
              </a:rPr>
              <a:t>Interface Definition Language (IDL)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altLang="zh-CN" dirty="0" smtClean="0"/>
              <a:t>Asynchronous RPC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3645024"/>
            <a:ext cx="8229600" cy="87937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lphaLcParenBoth"/>
            </a:pPr>
            <a:r>
              <a:rPr lang="en-US" altLang="zh-CN" dirty="0" smtClean="0"/>
              <a:t>The interaction between client and server in a </a:t>
            </a:r>
            <a:r>
              <a:rPr lang="en-US" altLang="zh-CN" dirty="0" smtClean="0">
                <a:solidFill>
                  <a:srgbClr val="7030A0"/>
                </a:solidFill>
              </a:rPr>
              <a:t>traditional</a:t>
            </a:r>
            <a:r>
              <a:rPr lang="en-US" altLang="zh-CN" dirty="0" smtClean="0"/>
              <a:t> RPC. </a:t>
            </a:r>
          </a:p>
          <a:p>
            <a:pPr marL="514350" indent="-514350">
              <a:buAutoNum type="alphaLcParenBoth"/>
            </a:pPr>
            <a:r>
              <a:rPr lang="en-US" altLang="zh-CN" dirty="0" smtClean="0"/>
              <a:t>The interaction using </a:t>
            </a:r>
            <a:r>
              <a:rPr lang="en-US" altLang="zh-CN" dirty="0" smtClean="0">
                <a:solidFill>
                  <a:srgbClr val="7030A0"/>
                </a:solidFill>
              </a:rPr>
              <a:t>asynchronous</a:t>
            </a:r>
            <a:r>
              <a:rPr lang="en-US" altLang="zh-CN" dirty="0" smtClean="0"/>
              <a:t> RPC.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96752"/>
            <a:ext cx="3367088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196752"/>
            <a:ext cx="3490913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395536" y="4509120"/>
            <a:ext cx="8229600" cy="187220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Asynchronous RPC: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client immediately continues once the server accepts the RPC request. The server executes the RPC request after the acknowledgement 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 smtClean="0"/>
              <a:t>Essence</a:t>
            </a:r>
          </a:p>
          <a:p>
            <a:r>
              <a:rPr lang="en-US" altLang="zh-CN" sz="2000" dirty="0" smtClean="0"/>
              <a:t>Try to get rid of the strict request-reply behavior, but let the client</a:t>
            </a:r>
          </a:p>
          <a:p>
            <a:r>
              <a:rPr lang="en-US" altLang="zh-CN" sz="2000" dirty="0" smtClean="0"/>
              <a:t>continue without waiting for an answer from the server.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Asynchronous RPC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797152"/>
            <a:ext cx="8229600" cy="152744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Deferred asynchronous RPC:</a:t>
            </a:r>
            <a:r>
              <a:rPr lang="en-US" altLang="zh-CN" dirty="0" smtClean="0"/>
              <a:t> The client calls the server with a RPC request and the server immediately acknowledges it. Later the server does a </a:t>
            </a:r>
            <a:r>
              <a:rPr lang="en-US" altLang="zh-CN" i="1" dirty="0" smtClean="0"/>
              <a:t>callback to the client with the result.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5957"/>
            <a:ext cx="5424488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23528" y="1340768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A client and server interacting through </a:t>
            </a:r>
            <a:r>
              <a:rPr lang="en-US" altLang="zh-CN" sz="2400" dirty="0" smtClean="0">
                <a:solidFill>
                  <a:srgbClr val="0070C0"/>
                </a:solidFill>
              </a:rPr>
              <a:t>two</a:t>
            </a:r>
            <a:r>
              <a:rPr lang="en-US" altLang="zh-CN" sz="2400" dirty="0" smtClean="0"/>
              <a:t> asynchronous RPCs. 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0152" y="2132856"/>
            <a:ext cx="2952328" cy="1938992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altLang="zh-CN" sz="2000" dirty="0" smtClean="0">
                <a:solidFill>
                  <a:srgbClr val="0070C0"/>
                </a:solidFill>
              </a:rPr>
              <a:t>One-way RPC </a:t>
            </a:r>
          </a:p>
          <a:p>
            <a:r>
              <a:rPr lang="en-GB" altLang="zh-CN" sz="2000" dirty="0" smtClean="0"/>
              <a:t>(a variant of </a:t>
            </a:r>
            <a:r>
              <a:rPr lang="en-GB" altLang="zh-CN" sz="2000" dirty="0" smtClean="0">
                <a:solidFill>
                  <a:srgbClr val="FF0000"/>
                </a:solidFill>
              </a:rPr>
              <a:t>asynchronous RPC</a:t>
            </a:r>
            <a:r>
              <a:rPr lang="en-GB" altLang="zh-CN" sz="2000" dirty="0" smtClean="0"/>
              <a:t>)</a:t>
            </a:r>
          </a:p>
          <a:p>
            <a:r>
              <a:rPr lang="en-GB" altLang="zh-CN" sz="2000" dirty="0" smtClean="0"/>
              <a:t>The client continues executing after sending the request to the server.</a:t>
            </a:r>
            <a:endParaRPr lang="zh-CN" altLang="en-US" sz="2000" dirty="0"/>
          </a:p>
        </p:txBody>
      </p:sp>
      <p:sp>
        <p:nvSpPr>
          <p:cNvPr id="10" name="椭圆 9"/>
          <p:cNvSpPr/>
          <p:nvPr/>
        </p:nvSpPr>
        <p:spPr>
          <a:xfrm>
            <a:off x="3995936" y="4293096"/>
            <a:ext cx="1368152" cy="28803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zh-CN" sz="4000" dirty="0" smtClean="0"/>
              <a:t>Example: Distributed Computing Environment (DCE) RPC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GB" altLang="zh-CN" dirty="0" smtClean="0"/>
              <a:t>DCE RPC: </a:t>
            </a:r>
            <a:r>
              <a:rPr lang="en-GB" altLang="zh-CN" dirty="0" smtClean="0">
                <a:solidFill>
                  <a:srgbClr val="FF0000"/>
                </a:solidFill>
              </a:rPr>
              <a:t>a specific RPC system</a:t>
            </a:r>
            <a:r>
              <a:rPr lang="en-GB" altLang="zh-CN" dirty="0" smtClean="0"/>
              <a:t>, developed by the </a:t>
            </a:r>
            <a:r>
              <a:rPr lang="en-GB" altLang="zh-CN" i="1" dirty="0" smtClean="0"/>
              <a:t>Open Software Foundation (OSF), </a:t>
            </a:r>
            <a:r>
              <a:rPr lang="en-GB" altLang="zh-CN" dirty="0" smtClean="0"/>
              <a:t>now called </a:t>
            </a:r>
            <a:r>
              <a:rPr lang="en-GB" altLang="zh-CN" i="1" dirty="0" smtClean="0"/>
              <a:t>The Open Group</a:t>
            </a:r>
          </a:p>
          <a:p>
            <a:r>
              <a:rPr lang="en-GB" altLang="zh-CN" dirty="0" smtClean="0"/>
              <a:t>Not as popular as some other RPC system, notable Sun RPC but </a:t>
            </a:r>
            <a:r>
              <a:rPr lang="en-GB" altLang="zh-CN" dirty="0" smtClean="0">
                <a:solidFill>
                  <a:srgbClr val="0070C0"/>
                </a:solidFill>
              </a:rPr>
              <a:t>representative</a:t>
            </a:r>
            <a:r>
              <a:rPr lang="en-GB" altLang="zh-CN" dirty="0" smtClean="0"/>
              <a:t> of other RPC system</a:t>
            </a:r>
          </a:p>
          <a:p>
            <a:r>
              <a:rPr lang="en-GB" altLang="zh-CN" dirty="0" smtClean="0"/>
              <a:t>Its specifications have been adopted in Microsoft’s base system for distributed computing, DCOM.</a:t>
            </a:r>
          </a:p>
          <a:p>
            <a:r>
              <a:rPr lang="en-GB" altLang="zh-CN" dirty="0" smtClean="0"/>
              <a:t>A </a:t>
            </a:r>
            <a:r>
              <a:rPr lang="en-GB" altLang="zh-CN" dirty="0" smtClean="0">
                <a:solidFill>
                  <a:srgbClr val="0070C0"/>
                </a:solidFill>
              </a:rPr>
              <a:t>true middleware </a:t>
            </a:r>
            <a:r>
              <a:rPr lang="en-GB" altLang="zh-CN" dirty="0" smtClean="0"/>
              <a:t>system: the customer can take a collection of existing machines, add the DCE software, and then be able to run distributed applications, all without disturbing existing (</a:t>
            </a:r>
            <a:r>
              <a:rPr lang="en-GB" altLang="zh-CN" dirty="0" err="1" smtClean="0"/>
              <a:t>nondistributed</a:t>
            </a:r>
            <a:r>
              <a:rPr lang="en-GB" altLang="zh-CN" dirty="0" smtClean="0"/>
              <a:t>) applications.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/>
          <a:lstStyle/>
          <a:p>
            <a:r>
              <a:rPr lang="en-GB" altLang="zh-CN" dirty="0" smtClean="0"/>
              <a:t>Introduction to DCE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Initially designed for UNIX, it has now been ported to all major operating systems.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Underlying programming model: </a:t>
            </a:r>
            <a:r>
              <a:rPr lang="en-GB" altLang="zh-CN" dirty="0" smtClean="0">
                <a:solidFill>
                  <a:srgbClr val="0070C0"/>
                </a:solidFill>
              </a:rPr>
              <a:t>C/S model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>
                <a:solidFill>
                  <a:srgbClr val="0070C0"/>
                </a:solidFill>
              </a:rPr>
              <a:t>All communication </a:t>
            </a:r>
            <a:r>
              <a:rPr lang="en-GB" altLang="zh-CN" dirty="0" smtClean="0"/>
              <a:t>between clients and servers takes place </a:t>
            </a:r>
            <a:r>
              <a:rPr lang="en-GB" altLang="zh-CN" dirty="0" smtClean="0">
                <a:solidFill>
                  <a:srgbClr val="0070C0"/>
                </a:solidFill>
              </a:rPr>
              <a:t>by</a:t>
            </a:r>
            <a:r>
              <a:rPr lang="en-GB" altLang="zh-CN" dirty="0" smtClean="0"/>
              <a:t> means of </a:t>
            </a:r>
            <a:r>
              <a:rPr lang="en-GB" altLang="zh-CN" dirty="0" smtClean="0">
                <a:solidFill>
                  <a:srgbClr val="0070C0"/>
                </a:solidFill>
              </a:rPr>
              <a:t>RPC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DCE services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Distributed file service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Directory service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Security service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Distributed time service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808" y="1124744"/>
            <a:ext cx="676656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2088"/>
          </a:xfrm>
        </p:spPr>
        <p:txBody>
          <a:bodyPr>
            <a:noAutofit/>
          </a:bodyPr>
          <a:lstStyle/>
          <a:p>
            <a:r>
              <a:rPr lang="en-GB" altLang="zh-CN" sz="4000" dirty="0" smtClean="0"/>
              <a:t>DCE RPC: Writing a Client and a Server </a:t>
            </a:r>
            <a:endParaRPr lang="zh-CN" altLang="en-US" sz="4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1052736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solidFill>
                  <a:srgbClr val="0070C0"/>
                </a:solidFill>
                <a:latin typeface="Comic Sans MS" pitchFamily="66" charset="0"/>
              </a:rPr>
              <a:t>Step 1. </a:t>
            </a:r>
            <a:r>
              <a:rPr lang="en-GB" altLang="zh-CN" dirty="0" smtClean="0">
                <a:latin typeface="Comic Sans MS" pitchFamily="66" charset="0"/>
              </a:rPr>
              <a:t>Calling the </a:t>
            </a:r>
            <a:r>
              <a:rPr lang="en-GB" altLang="zh-CN" i="1" dirty="0" err="1" smtClean="0">
                <a:latin typeface="Comic Sans MS" pitchFamily="66" charset="0"/>
              </a:rPr>
              <a:t>uuidgen</a:t>
            </a:r>
            <a:r>
              <a:rPr lang="en-GB" altLang="zh-CN" dirty="0" smtClean="0">
                <a:latin typeface="Comic Sans MS" pitchFamily="66" charset="0"/>
              </a:rPr>
              <a:t> program to generate a prototype IDL file containing an globally unique interface identifier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12474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solidFill>
                  <a:srgbClr val="0070C0"/>
                </a:solidFill>
                <a:latin typeface="Comic Sans MS" pitchFamily="66" charset="0"/>
              </a:rPr>
              <a:t>Step 2. </a:t>
            </a:r>
            <a:r>
              <a:rPr lang="en-GB" altLang="zh-CN" dirty="0" smtClean="0">
                <a:latin typeface="Comic Sans MS" pitchFamily="66" charset="0"/>
              </a:rPr>
              <a:t>Editing the IDL file, filling in the names of the remote procedures and their parameters</a:t>
            </a:r>
            <a:endParaRPr lang="zh-CN" altLang="en-US" dirty="0">
              <a:latin typeface="Comic Sans MS" pitchFamily="66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27784" y="2492896"/>
            <a:ext cx="6228184" cy="1008112"/>
            <a:chOff x="2627784" y="2492896"/>
            <a:chExt cx="6228184" cy="1008112"/>
          </a:xfrm>
        </p:grpSpPr>
        <p:sp>
          <p:nvSpPr>
            <p:cNvPr id="10" name="椭圆 9"/>
            <p:cNvSpPr/>
            <p:nvPr/>
          </p:nvSpPr>
          <p:spPr>
            <a:xfrm>
              <a:off x="2627784" y="2780928"/>
              <a:ext cx="3816424" cy="72008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6096" y="2492896"/>
              <a:ext cx="341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rgbClr val="0070C0"/>
                  </a:solidFill>
                  <a:latin typeface="Comic Sans MS" pitchFamily="66" charset="0"/>
                </a:rPr>
                <a:t>Output of the IDL compiler</a:t>
              </a:r>
              <a:endParaRPr lang="zh-CN" altLang="en-US" b="1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51520" y="2348880"/>
            <a:ext cx="7632848" cy="1080120"/>
            <a:chOff x="251520" y="2348880"/>
            <a:chExt cx="7632848" cy="1080120"/>
          </a:xfrm>
        </p:grpSpPr>
        <p:sp>
          <p:nvSpPr>
            <p:cNvPr id="13" name="TextBox 12"/>
            <p:cNvSpPr txBox="1"/>
            <p:nvPr/>
          </p:nvSpPr>
          <p:spPr>
            <a:xfrm>
              <a:off x="251520" y="2348880"/>
              <a:ext cx="360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Application writer writes the client and server code</a:t>
              </a:r>
              <a:endParaRPr lang="zh-CN" alt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259632" y="2924944"/>
              <a:ext cx="1224136" cy="504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660232" y="2924944"/>
              <a:ext cx="1224136" cy="504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7504" y="3868013"/>
            <a:ext cx="1368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7030A0"/>
                </a:solidFill>
                <a:latin typeface="Comic Sans MS" pitchFamily="66" charset="0"/>
              </a:rPr>
              <a:t>Compiled object files are linked with the runtime library to produce the executable binary files</a:t>
            </a:r>
            <a:endParaRPr lang="zh-CN" altLang="en-US" sz="1600" dirty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Binding a Client to a 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800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Registration of a server </a:t>
            </a:r>
            <a:r>
              <a:rPr lang="en-US" altLang="zh-CN" dirty="0" smtClean="0"/>
              <a:t>makes it possible for a client to locate the server and bind to it </a:t>
            </a:r>
          </a:p>
          <a:p>
            <a:r>
              <a:rPr lang="en-US" altLang="zh-CN" dirty="0" smtClean="0"/>
              <a:t>Server location is done in two steps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altLang="zh-CN" dirty="0" smtClean="0"/>
              <a:t>Locate the server’s machine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altLang="zh-CN" dirty="0" smtClean="0"/>
              <a:t>Locate the server (i.e., the correct process) on that machine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717032"/>
            <a:ext cx="72961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/>
          <p:cNvGrpSpPr/>
          <p:nvPr/>
        </p:nvGrpSpPr>
        <p:grpSpPr>
          <a:xfrm>
            <a:off x="6191672" y="3717032"/>
            <a:ext cx="2952328" cy="1656184"/>
            <a:chOff x="6191672" y="3717032"/>
            <a:chExt cx="2952328" cy="1656184"/>
          </a:xfrm>
        </p:grpSpPr>
        <p:sp>
          <p:nvSpPr>
            <p:cNvPr id="8" name="矩形 7"/>
            <p:cNvSpPr/>
            <p:nvPr/>
          </p:nvSpPr>
          <p:spPr>
            <a:xfrm>
              <a:off x="6191672" y="3717032"/>
              <a:ext cx="295232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An </a:t>
              </a:r>
              <a:r>
                <a:rPr lang="en-US" altLang="zh-CN" b="1" dirty="0" smtClean="0">
                  <a:solidFill>
                    <a:srgbClr val="FF0000"/>
                  </a:solidFill>
                  <a:latin typeface="Comic Sans MS" pitchFamily="66" charset="0"/>
                </a:rPr>
                <a:t>end point </a:t>
              </a:r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(a.k.a. a port) is used by the server’s OS to distinguish incoming messages for different processes.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6804248" y="5157192"/>
              <a:ext cx="79208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7544" y="2996952"/>
            <a:ext cx="7560840" cy="1656184"/>
            <a:chOff x="467544" y="2996952"/>
            <a:chExt cx="7560840" cy="1656184"/>
          </a:xfrm>
        </p:grpSpPr>
        <p:sp>
          <p:nvSpPr>
            <p:cNvPr id="10" name="矩形 9"/>
            <p:cNvSpPr/>
            <p:nvPr/>
          </p:nvSpPr>
          <p:spPr>
            <a:xfrm>
              <a:off x="467544" y="2996952"/>
              <a:ext cx="7560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The server registers with the directory service by providing it the </a:t>
              </a:r>
              <a:r>
                <a:rPr lang="en-US" altLang="zh-CN" dirty="0" smtClean="0">
                  <a:solidFill>
                    <a:srgbClr val="7030A0"/>
                  </a:solidFill>
                  <a:latin typeface="Comic Sans MS" pitchFamily="66" charset="0"/>
                </a:rPr>
                <a:t>network address </a:t>
              </a:r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of the server’s machine and a name of the server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4283968" y="4437112"/>
              <a:ext cx="1296144" cy="2160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1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68728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Message-Oriented Communication –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dirty="0" smtClean="0"/>
              <a:t>Message-Oriented Transient Communication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Berkeley Sockets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The Message-Passing Interface (MPI)</a:t>
            </a:r>
          </a:p>
          <a:p>
            <a:r>
              <a:rPr lang="en-GB" altLang="zh-CN" dirty="0" smtClean="0"/>
              <a:t>Message-Oriented Persistent Communication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Message-Queuing Model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General Architecture of a Message-Queuing system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Message Brokers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A Note on Message-Queuing System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Fundamentals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altLang="zh-CN" dirty="0" smtClean="0"/>
              <a:t>Due to the absence of shared memory, all communication in DS is </a:t>
            </a:r>
            <a:r>
              <a:rPr lang="en-GB" altLang="zh-CN" dirty="0" smtClean="0">
                <a:solidFill>
                  <a:srgbClr val="0070C0"/>
                </a:solidFill>
              </a:rPr>
              <a:t>based on sending and receiving (low level) messages</a:t>
            </a:r>
          </a:p>
          <a:p>
            <a:pPr lvl="1"/>
            <a:r>
              <a:rPr lang="en-US" altLang="zh-CN" dirty="0" smtClean="0"/>
              <a:t>Expressing communication through </a:t>
            </a:r>
            <a:r>
              <a:rPr lang="en-US" altLang="zh-CN" dirty="0" smtClean="0">
                <a:solidFill>
                  <a:srgbClr val="FF0000"/>
                </a:solidFill>
              </a:rPr>
              <a:t>message passing </a:t>
            </a:r>
            <a:r>
              <a:rPr lang="en-US" altLang="zh-CN" dirty="0" smtClean="0"/>
              <a:t>is </a:t>
            </a:r>
            <a:r>
              <a:rPr lang="en-US" altLang="zh-CN" dirty="0" smtClean="0">
                <a:solidFill>
                  <a:srgbClr val="FF0000"/>
                </a:solidFill>
              </a:rPr>
              <a:t>harder than </a:t>
            </a:r>
            <a:r>
              <a:rPr lang="en-US" altLang="zh-CN" dirty="0" smtClean="0"/>
              <a:t>using </a:t>
            </a:r>
            <a:r>
              <a:rPr lang="en-US" altLang="zh-CN" u="sng" dirty="0" smtClean="0"/>
              <a:t>primitives based on shared memory</a:t>
            </a:r>
            <a:r>
              <a:rPr lang="en-US" altLang="zh-CN" dirty="0" smtClean="0"/>
              <a:t>, as available for non-distributed platforms.</a:t>
            </a:r>
            <a:endParaRPr lang="en-GB" altLang="zh-CN" dirty="0" smtClean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en-GB" altLang="zh-CN" dirty="0" smtClean="0"/>
              <a:t>When process A wants to communicate with process B over the network</a:t>
            </a:r>
            <a:r>
              <a:rPr lang="en-GB" altLang="zh-CN" dirty="0" smtClean="0">
                <a:solidFill>
                  <a:srgbClr val="0070C0"/>
                </a:solidFill>
              </a:rPr>
              <a:t>, </a:t>
            </a:r>
            <a:r>
              <a:rPr lang="en-GB" altLang="zh-CN" u="sng" dirty="0" smtClean="0">
                <a:solidFill>
                  <a:srgbClr val="0070C0"/>
                </a:solidFill>
              </a:rPr>
              <a:t>agreements</a:t>
            </a:r>
            <a:r>
              <a:rPr lang="en-GB" altLang="zh-CN" dirty="0" smtClean="0">
                <a:solidFill>
                  <a:srgbClr val="0070C0"/>
                </a:solidFill>
              </a:rPr>
              <a:t> </a:t>
            </a:r>
            <a:r>
              <a:rPr lang="en-GB" altLang="zh-CN" dirty="0" smtClean="0"/>
              <a:t>between A and B are needed at a variety of levels</a:t>
            </a:r>
          </a:p>
          <a:p>
            <a:pPr lvl="1">
              <a:spcAft>
                <a:spcPts val="600"/>
              </a:spcAft>
            </a:pPr>
            <a:r>
              <a:rPr lang="en-GB" altLang="zh-CN" u="sng" dirty="0" smtClean="0">
                <a:solidFill>
                  <a:srgbClr val="0070C0"/>
                </a:solidFill>
              </a:rPr>
              <a:t>varying from</a:t>
            </a:r>
            <a:r>
              <a:rPr lang="en-GB" altLang="zh-CN" dirty="0" smtClean="0">
                <a:solidFill>
                  <a:srgbClr val="0070C0"/>
                </a:solidFill>
              </a:rPr>
              <a:t> </a:t>
            </a:r>
            <a:r>
              <a:rPr lang="en-GB" altLang="zh-CN" dirty="0" smtClean="0"/>
              <a:t>the low-level details of bit transmission </a:t>
            </a:r>
            <a:r>
              <a:rPr lang="en-GB" altLang="zh-CN" u="sng" dirty="0" smtClean="0">
                <a:solidFill>
                  <a:srgbClr val="0070C0"/>
                </a:solidFill>
              </a:rPr>
              <a:t>to</a:t>
            </a:r>
            <a:r>
              <a:rPr lang="en-GB" altLang="zh-CN" dirty="0" smtClean="0"/>
              <a:t> the high-level details of how information is to be expressed.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Message-Oriented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altLang="zh-CN" b="1" dirty="0" smtClean="0"/>
              <a:t>RPC, enhancing access transparency, is not always appropriate.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When it cannot be assumed that the receiver is not executing at the time a request is issued, alternative communication services are needed.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The </a:t>
            </a:r>
            <a:r>
              <a:rPr lang="en-GB" altLang="zh-CN" dirty="0" smtClean="0">
                <a:solidFill>
                  <a:schemeClr val="accent1"/>
                </a:solidFill>
              </a:rPr>
              <a:t>inherent synchronous nature of RPCs </a:t>
            </a:r>
            <a:r>
              <a:rPr lang="en-GB" altLang="zh-CN" dirty="0" smtClean="0"/>
              <a:t>sometimes needs to be replaced by something else</a:t>
            </a:r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An alternative is messaging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The </a:t>
            </a:r>
            <a:r>
              <a:rPr lang="en-GB" altLang="zh-CN" u="sng" dirty="0" smtClean="0"/>
              <a:t>low-level communication </a:t>
            </a:r>
            <a:r>
              <a:rPr lang="en-GB" altLang="zh-CN" dirty="0" smtClean="0"/>
              <a:t>facilities of computer networks are in many ways </a:t>
            </a:r>
            <a:r>
              <a:rPr lang="en-GB" altLang="zh-CN" u="sng" dirty="0" smtClean="0"/>
              <a:t>not suitable </a:t>
            </a:r>
            <a:r>
              <a:rPr lang="en-GB" altLang="zh-CN" dirty="0" smtClean="0"/>
              <a:t>due to their lack of distribution transparency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Better to use a </a:t>
            </a:r>
            <a:r>
              <a:rPr lang="en-GB" altLang="zh-CN" dirty="0" smtClean="0">
                <a:solidFill>
                  <a:srgbClr val="FF0000"/>
                </a:solidFill>
              </a:rPr>
              <a:t>high-level</a:t>
            </a:r>
            <a:r>
              <a:rPr lang="en-GB" altLang="zh-CN" dirty="0" smtClean="0"/>
              <a:t> message-queuing model.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Transient messaging: </a:t>
            </a:r>
            <a:br>
              <a:rPr lang="en-US" altLang="zh-CN" dirty="0" smtClean="0"/>
            </a:br>
            <a:r>
              <a:rPr lang="en-US" altLang="zh-CN" sz="4400" dirty="0" smtClean="0"/>
              <a:t>sockets (1)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/>
          <a:lstStyle/>
          <a:p>
            <a:r>
              <a:rPr lang="en-US" altLang="zh-CN" b="1" dirty="0" smtClean="0"/>
              <a:t>Messaging through transport-level sockets: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Many DS and applications are built directly on top of the </a:t>
            </a:r>
            <a:r>
              <a:rPr lang="en-US" altLang="zh-CN" dirty="0" smtClean="0">
                <a:solidFill>
                  <a:srgbClr val="FF0000"/>
                </a:solidFill>
              </a:rPr>
              <a:t>simple</a:t>
            </a:r>
            <a:r>
              <a:rPr lang="en-US" altLang="zh-CN" dirty="0" smtClean="0"/>
              <a:t> message-oriented model offered by </a:t>
            </a:r>
            <a:r>
              <a:rPr lang="en-US" altLang="zh-CN" dirty="0" smtClean="0">
                <a:solidFill>
                  <a:srgbClr val="0070C0"/>
                </a:solidFill>
              </a:rPr>
              <a:t>the transport layer</a:t>
            </a:r>
            <a:r>
              <a:rPr lang="en-US" altLang="zh-CN" dirty="0" smtClean="0"/>
              <a:t>. </a:t>
            </a:r>
            <a:endParaRPr lang="zh-CN" altLang="en-US" dirty="0" smtClean="0"/>
          </a:p>
          <a:p>
            <a:r>
              <a:rPr lang="en-US" altLang="zh-CN" b="1" dirty="0" smtClean="0"/>
              <a:t>Berkeley socket primitives for TCP/IP </a:t>
            </a:r>
            <a:r>
              <a:rPr lang="en-US" altLang="zh-CN" sz="1800" dirty="0" smtClean="0"/>
              <a:t>(introduced in the 1970s in Berkeley UNIX)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933056"/>
            <a:ext cx="6307455" cy="2486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Transient messaging: </a:t>
            </a:r>
            <a:br>
              <a:rPr lang="en-US" altLang="zh-CN" dirty="0" smtClean="0"/>
            </a:br>
            <a:r>
              <a:rPr lang="en-US" altLang="zh-CN" sz="4400" dirty="0" smtClean="0"/>
              <a:t>sockets (2)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Connection-oriented </a:t>
            </a:r>
            <a:r>
              <a:rPr lang="en-US" altLang="zh-CN" dirty="0" smtClean="0"/>
              <a:t>communication pattern using </a:t>
            </a:r>
            <a:r>
              <a:rPr lang="en-US" altLang="zh-CN" dirty="0" smtClean="0">
                <a:solidFill>
                  <a:srgbClr val="FF0000"/>
                </a:solidFill>
              </a:rPr>
              <a:t>sockets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29000"/>
            <a:ext cx="7447597" cy="1893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Transient messaging: </a:t>
            </a:r>
            <a:br>
              <a:rPr lang="en-US" altLang="zh-CN" dirty="0" smtClean="0"/>
            </a:br>
            <a:r>
              <a:rPr lang="en-US" altLang="zh-CN" sz="4400" dirty="0" smtClean="0"/>
              <a:t>Message-Passing Interface (MPI)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zh-CN" dirty="0" smtClean="0"/>
              <a:t>With the advent of high-performance </a:t>
            </a:r>
            <a:r>
              <a:rPr lang="en-US" altLang="zh-CN" dirty="0" err="1" smtClean="0"/>
              <a:t>multicomputers</a:t>
            </a:r>
            <a:r>
              <a:rPr lang="en-US" altLang="zh-CN" dirty="0" smtClean="0"/>
              <a:t>, developers have been looking for message-oriented primitives</a:t>
            </a:r>
          </a:p>
          <a:p>
            <a:pPr>
              <a:spcBef>
                <a:spcPts val="1200"/>
              </a:spcBef>
            </a:pPr>
            <a:r>
              <a:rPr lang="en-US" altLang="zh-CN" b="1" dirty="0" smtClean="0"/>
              <a:t>Sockets were deemed insufficient for two reasons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Sockets were </a:t>
            </a:r>
            <a:r>
              <a:rPr lang="en-US" altLang="zh-CN" dirty="0" smtClean="0">
                <a:solidFill>
                  <a:schemeClr val="accent1"/>
                </a:solidFill>
              </a:rPr>
              <a:t>at the wrong level of abstraction </a:t>
            </a:r>
            <a:r>
              <a:rPr lang="en-US" altLang="zh-CN" dirty="0" smtClean="0"/>
              <a:t>by supporting only simple send and receive primitives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Sockets had been designed to communicate across networks </a:t>
            </a:r>
            <a:r>
              <a:rPr lang="en-US" altLang="zh-CN" dirty="0" smtClean="0">
                <a:solidFill>
                  <a:schemeClr val="accent1"/>
                </a:solidFill>
              </a:rPr>
              <a:t>using general-purpose protocol stacks</a:t>
            </a:r>
            <a:r>
              <a:rPr lang="en-US" altLang="zh-CN" dirty="0" smtClean="0"/>
              <a:t> such as TCP/IP (</a:t>
            </a:r>
            <a:r>
              <a:rPr lang="en-US" altLang="zh-CN" u="sng" dirty="0" smtClean="0"/>
              <a:t>not suitable for the proprietary protocols</a:t>
            </a:r>
            <a:r>
              <a:rPr lang="en-US" altLang="zh-CN" dirty="0" smtClean="0"/>
              <a:t> developed for high-speed networks, e.g., server clusters)</a:t>
            </a:r>
          </a:p>
          <a:p>
            <a:pPr>
              <a:spcBef>
                <a:spcPts val="1200"/>
              </a:spcBef>
            </a:pPr>
            <a:r>
              <a:rPr lang="en-US" altLang="zh-CN" b="1" dirty="0" smtClean="0"/>
              <a:t>Result: </a:t>
            </a:r>
            <a:r>
              <a:rPr lang="en-US" altLang="zh-CN" dirty="0" smtClean="0"/>
              <a:t>most interconnection networks and high-performance </a:t>
            </a:r>
            <a:r>
              <a:rPr lang="en-US" altLang="zh-CN" dirty="0" err="1" smtClean="0"/>
              <a:t>multicomputers</a:t>
            </a:r>
            <a:r>
              <a:rPr lang="en-US" altLang="zh-CN" dirty="0" smtClean="0"/>
              <a:t> were shipped with </a:t>
            </a:r>
            <a:r>
              <a:rPr lang="en-US" altLang="zh-CN" u="sng" dirty="0" smtClean="0"/>
              <a:t>proprietary (mutually incompatible) </a:t>
            </a:r>
            <a:r>
              <a:rPr lang="en-US" altLang="zh-CN" dirty="0" smtClean="0"/>
              <a:t>communication libraries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sym typeface="Wingdings 3"/>
              </a:rPr>
              <a:t> </a:t>
            </a:r>
            <a:r>
              <a:rPr lang="en-US" altLang="zh-CN" dirty="0" smtClean="0">
                <a:solidFill>
                  <a:schemeClr val="accent1"/>
                </a:solidFill>
                <a:sym typeface="Wingdings 3"/>
              </a:rPr>
              <a:t>portability problem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MPI (continue)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The need to be hardware and platform independent eventually led to the definition of </a:t>
            </a:r>
            <a:r>
              <a:rPr lang="en-US" altLang="zh-CN" dirty="0" smtClean="0">
                <a:solidFill>
                  <a:schemeClr val="accent1"/>
                </a:solidFill>
              </a:rPr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standard</a:t>
            </a:r>
            <a:r>
              <a:rPr lang="en-US" altLang="zh-CN" dirty="0" smtClean="0">
                <a:solidFill>
                  <a:schemeClr val="accent1"/>
                </a:solidFill>
              </a:rPr>
              <a:t> for message passing</a:t>
            </a:r>
            <a:r>
              <a:rPr lang="en-US" altLang="zh-CN" dirty="0" smtClean="0"/>
              <a:t>, i.e., Message-Passing Interface (</a:t>
            </a:r>
            <a:r>
              <a:rPr lang="en-US" altLang="zh-CN" dirty="0" smtClean="0">
                <a:solidFill>
                  <a:schemeClr val="accent1"/>
                </a:solidFill>
              </a:rPr>
              <a:t>MPI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Designed for </a:t>
            </a:r>
            <a:r>
              <a:rPr lang="en-US" altLang="zh-CN" dirty="0" smtClean="0">
                <a:solidFill>
                  <a:srgbClr val="FF0000"/>
                </a:solidFill>
              </a:rPr>
              <a:t>parallel applications </a:t>
            </a:r>
            <a:r>
              <a:rPr lang="en-US" altLang="zh-CN" dirty="0" smtClean="0"/>
              <a:t>and tailored to </a:t>
            </a:r>
            <a:r>
              <a:rPr lang="en-US" altLang="zh-CN" dirty="0" smtClean="0">
                <a:solidFill>
                  <a:srgbClr val="FF0000"/>
                </a:solidFill>
              </a:rPr>
              <a:t>transient communication</a:t>
            </a:r>
          </a:p>
          <a:p>
            <a:r>
              <a:rPr lang="en-US" altLang="zh-CN" dirty="0" smtClean="0"/>
              <a:t>Makes direct use of the underlying network</a:t>
            </a:r>
          </a:p>
          <a:p>
            <a:r>
              <a:rPr lang="en-US" altLang="zh-CN" b="1" dirty="0" smtClean="0"/>
              <a:t>Assumptions:</a:t>
            </a:r>
          </a:p>
          <a:p>
            <a:pPr lvl="1"/>
            <a:r>
              <a:rPr lang="en-US" altLang="zh-CN" dirty="0" smtClean="0"/>
              <a:t>Assumes that </a:t>
            </a:r>
            <a:r>
              <a:rPr lang="en-US" altLang="zh-CN" u="sng" dirty="0" smtClean="0"/>
              <a:t>serious failures </a:t>
            </a:r>
            <a:r>
              <a:rPr lang="en-US" altLang="zh-CN" dirty="0" smtClean="0"/>
              <a:t>(e.g., process crashes or network partitions) are </a:t>
            </a:r>
            <a:r>
              <a:rPr lang="en-US" altLang="zh-CN" u="sng" dirty="0" smtClean="0"/>
              <a:t>fatal</a:t>
            </a:r>
            <a:r>
              <a:rPr lang="en-US" altLang="zh-CN" dirty="0" smtClean="0"/>
              <a:t> and do not require automatic recovery.</a:t>
            </a:r>
          </a:p>
          <a:p>
            <a:pPr lvl="1"/>
            <a:r>
              <a:rPr lang="en-US" altLang="zh-CN" dirty="0" smtClean="0"/>
              <a:t>Assumes communication takes place within a known group of processes.</a:t>
            </a:r>
          </a:p>
          <a:p>
            <a:pPr lvl="2"/>
            <a:r>
              <a:rPr lang="en-US" altLang="zh-CN" u="sng" dirty="0" smtClean="0"/>
              <a:t>A </a:t>
            </a:r>
            <a:r>
              <a:rPr lang="en-US" altLang="zh-CN" u="sng" dirty="0" smtClean="0">
                <a:solidFill>
                  <a:srgbClr val="0070C0"/>
                </a:solidFill>
              </a:rPr>
              <a:t>(</a:t>
            </a:r>
            <a:r>
              <a:rPr lang="en-US" altLang="zh-CN" u="sng" dirty="0" err="1" smtClean="0">
                <a:solidFill>
                  <a:srgbClr val="0070C0"/>
                </a:solidFill>
              </a:rPr>
              <a:t>groupID</a:t>
            </a:r>
            <a:r>
              <a:rPr lang="en-US" altLang="zh-CN" u="sng" dirty="0" smtClean="0">
                <a:solidFill>
                  <a:srgbClr val="0070C0"/>
                </a:solidFill>
              </a:rPr>
              <a:t>, </a:t>
            </a:r>
            <a:r>
              <a:rPr lang="en-US" altLang="zh-CN" u="sng" dirty="0" err="1" smtClean="0">
                <a:solidFill>
                  <a:srgbClr val="0070C0"/>
                </a:solidFill>
              </a:rPr>
              <a:t>processID</a:t>
            </a:r>
            <a:r>
              <a:rPr lang="en-US" altLang="zh-CN" u="sng" dirty="0" smtClean="0">
                <a:solidFill>
                  <a:srgbClr val="0070C0"/>
                </a:solidFill>
              </a:rPr>
              <a:t>)</a:t>
            </a:r>
            <a:r>
              <a:rPr lang="en-US" altLang="zh-CN" dirty="0" smtClean="0">
                <a:solidFill>
                  <a:srgbClr val="0070C0"/>
                </a:solidFill>
              </a:rPr>
              <a:t> pair uniquely identifies </a:t>
            </a:r>
            <a:r>
              <a:rPr lang="en-US" altLang="zh-CN" dirty="0" smtClean="0"/>
              <a:t>the source or destination of a message and is used </a:t>
            </a:r>
            <a:r>
              <a:rPr lang="en-US" altLang="zh-CN" dirty="0" smtClean="0">
                <a:solidFill>
                  <a:srgbClr val="0070C0"/>
                </a:solidFill>
              </a:rPr>
              <a:t>instead of a transport-level address</a:t>
            </a:r>
            <a:r>
              <a:rPr lang="en-US" altLang="zh-CN" dirty="0" smtClean="0"/>
              <a:t>.</a:t>
            </a:r>
          </a:p>
          <a:p>
            <a:pPr lvl="2"/>
            <a:r>
              <a:rPr lang="en-US" altLang="zh-CN" dirty="0" smtClean="0"/>
              <a:t>There may be several, possibly overlapping groups of processes involved in a computation and that are all executing at the same time. 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MPI primitives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132856"/>
            <a:ext cx="7774305" cy="312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25"/>
          <p:cNvGrpSpPr/>
          <p:nvPr/>
        </p:nvGrpSpPr>
        <p:grpSpPr>
          <a:xfrm>
            <a:off x="0" y="2996952"/>
            <a:ext cx="2627784" cy="1728192"/>
            <a:chOff x="0" y="2996952"/>
            <a:chExt cx="2627784" cy="1728192"/>
          </a:xfrm>
        </p:grpSpPr>
        <p:sp>
          <p:nvSpPr>
            <p:cNvPr id="8" name="TextBox 7"/>
            <p:cNvSpPr txBox="1"/>
            <p:nvPr/>
          </p:nvSpPr>
          <p:spPr>
            <a:xfrm>
              <a:off x="0" y="314096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</a:rPr>
                <a:t>synchronous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左大括号 9"/>
            <p:cNvSpPr/>
            <p:nvPr/>
          </p:nvSpPr>
          <p:spPr>
            <a:xfrm>
              <a:off x="1403648" y="2996952"/>
              <a:ext cx="216024" cy="72008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547664" y="4509120"/>
              <a:ext cx="1080120" cy="216024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496" y="2780928"/>
            <a:ext cx="3312368" cy="2745596"/>
            <a:chOff x="35496" y="2780928"/>
            <a:chExt cx="3312368" cy="2745596"/>
          </a:xfrm>
        </p:grpSpPr>
        <p:sp>
          <p:nvSpPr>
            <p:cNvPr id="9" name="TextBox 8"/>
            <p:cNvSpPr txBox="1"/>
            <p:nvPr/>
          </p:nvSpPr>
          <p:spPr>
            <a:xfrm>
              <a:off x="35496" y="5157192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Asynchronous communication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67544" y="2780928"/>
              <a:ext cx="1080120" cy="230425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467544" y="3933056"/>
              <a:ext cx="1152128" cy="115212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67544" y="4365104"/>
              <a:ext cx="1152128" cy="7200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67544" y="4941168"/>
              <a:ext cx="1080120" cy="14401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Message-Oriented Persistent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/>
              <a:t>Message-queuing systems / Message-Oriented Middleware (MOM)</a:t>
            </a:r>
            <a:r>
              <a:rPr lang="en-US" altLang="zh-CN" dirty="0" smtClean="0"/>
              <a:t>: provide extensive support for </a:t>
            </a:r>
            <a:r>
              <a:rPr lang="en-US" altLang="zh-CN" dirty="0" smtClean="0">
                <a:solidFill>
                  <a:srgbClr val="0070C0"/>
                </a:solidFill>
              </a:rPr>
              <a:t>persistent asynchronous </a:t>
            </a:r>
            <a:r>
              <a:rPr lang="en-US" altLang="zh-CN" dirty="0" smtClean="0"/>
              <a:t>communication</a:t>
            </a:r>
          </a:p>
          <a:p>
            <a:r>
              <a:rPr lang="en-US" altLang="zh-CN" b="1" dirty="0" smtClean="0"/>
              <a:t>Essence: </a:t>
            </a:r>
            <a:r>
              <a:rPr lang="en-US" altLang="zh-CN" dirty="0" smtClean="0"/>
              <a:t>the systems offer intermediate-term </a:t>
            </a:r>
            <a:r>
              <a:rPr lang="en-US" altLang="zh-CN" dirty="0" smtClean="0">
                <a:solidFill>
                  <a:srgbClr val="0070C0"/>
                </a:solidFill>
              </a:rPr>
              <a:t>storage</a:t>
            </a:r>
            <a:r>
              <a:rPr lang="en-US" altLang="zh-CN" dirty="0" smtClean="0"/>
              <a:t> capacity for messages, </a:t>
            </a:r>
            <a:r>
              <a:rPr lang="en-US" altLang="zh-CN" dirty="0" smtClean="0">
                <a:solidFill>
                  <a:srgbClr val="FF0000"/>
                </a:solidFill>
              </a:rPr>
              <a:t>without requiring </a:t>
            </a:r>
            <a:r>
              <a:rPr lang="en-US" altLang="zh-CN" dirty="0" smtClean="0"/>
              <a:t>either the sender or receiver </a:t>
            </a:r>
            <a:r>
              <a:rPr lang="en-US" altLang="zh-CN" dirty="0" smtClean="0">
                <a:solidFill>
                  <a:srgbClr val="FF0000"/>
                </a:solidFill>
              </a:rPr>
              <a:t>to be active </a:t>
            </a:r>
            <a:r>
              <a:rPr lang="en-US" altLang="zh-CN" dirty="0" smtClean="0"/>
              <a:t>during message transmission.</a:t>
            </a:r>
          </a:p>
          <a:p>
            <a:r>
              <a:rPr lang="en-US" altLang="zh-CN" dirty="0" smtClean="0"/>
              <a:t>Important </a:t>
            </a:r>
            <a:r>
              <a:rPr lang="en-US" altLang="zh-CN" b="1" dirty="0" smtClean="0"/>
              <a:t>difference</a:t>
            </a:r>
            <a:r>
              <a:rPr lang="en-US" altLang="zh-CN" dirty="0" smtClean="0"/>
              <a:t> with Berkeley sockets and MPI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Message-queuing systems </a:t>
            </a:r>
            <a:r>
              <a:rPr lang="en-US" altLang="zh-CN" dirty="0" smtClean="0"/>
              <a:t>are typically targeted to support message transfers that are </a:t>
            </a:r>
            <a:r>
              <a:rPr lang="en-US" altLang="zh-CN" u="sng" dirty="0" smtClean="0"/>
              <a:t>allowed to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take minutes</a:t>
            </a:r>
            <a:r>
              <a:rPr lang="en-US" altLang="zh-CN" dirty="0" smtClean="0">
                <a:solidFill>
                  <a:srgbClr val="0070C0"/>
                </a:solidFill>
              </a:rPr>
              <a:t> instead of seconds or milliseconds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/>
          <a:lstStyle/>
          <a:p>
            <a:r>
              <a:rPr lang="en-US" altLang="zh-CN" dirty="0" smtClean="0"/>
              <a:t>Message-Queuing Model (1)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 smtClean="0"/>
              <a:t>Basic idea: </a:t>
            </a:r>
            <a:r>
              <a:rPr lang="en-US" altLang="zh-CN" dirty="0" smtClean="0"/>
              <a:t>applications communicate by inserting messages in specific queues. These messages are forwarded over a series of communication servers and are eventually delivered to the destination.</a:t>
            </a:r>
          </a:p>
          <a:p>
            <a:r>
              <a:rPr lang="en-US" altLang="zh-CN" dirty="0" smtClean="0"/>
              <a:t>In practice, most communication servers are directly connected to each other, i.e., </a:t>
            </a:r>
            <a:r>
              <a:rPr lang="en-US" altLang="zh-CN" i="1" u="sng" dirty="0" smtClean="0"/>
              <a:t>a message is generally transferred directly to a destination server</a:t>
            </a:r>
            <a:r>
              <a:rPr lang="en-US" altLang="zh-CN" i="1" dirty="0" smtClean="0"/>
              <a:t>. </a:t>
            </a:r>
          </a:p>
          <a:p>
            <a:r>
              <a:rPr lang="en-US" altLang="zh-CN" dirty="0" smtClean="0"/>
              <a:t>In principle, </a:t>
            </a:r>
            <a:r>
              <a:rPr lang="en-US" altLang="zh-CN" u="sng" dirty="0" smtClean="0"/>
              <a:t>each application has its own private queue </a:t>
            </a:r>
            <a:r>
              <a:rPr lang="en-US" altLang="zh-CN" dirty="0" smtClean="0"/>
              <a:t>to  which other applications can send messages. </a:t>
            </a:r>
          </a:p>
          <a:p>
            <a:pPr lvl="1"/>
            <a:r>
              <a:rPr lang="en-US" altLang="zh-CN" i="1" dirty="0" smtClean="0">
                <a:solidFill>
                  <a:srgbClr val="0070C0"/>
                </a:solidFill>
              </a:rPr>
              <a:t>A queue can be read only by its associated application</a:t>
            </a:r>
            <a:r>
              <a:rPr lang="en-US" altLang="zh-CN" dirty="0" smtClean="0"/>
              <a:t>, but it is also possible for </a:t>
            </a:r>
            <a:r>
              <a:rPr lang="en-US" altLang="zh-CN" dirty="0" smtClean="0">
                <a:solidFill>
                  <a:srgbClr val="0070C0"/>
                </a:solidFill>
              </a:rPr>
              <a:t>multiple applications to share a single queue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Message-Queuing Model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The sender and receiver can execute completely independently of each other.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A sender is generally given only </a:t>
            </a:r>
            <a:r>
              <a:rPr lang="en-US" altLang="zh-CN" dirty="0" smtClean="0">
                <a:solidFill>
                  <a:srgbClr val="0070C0"/>
                </a:solidFill>
              </a:rPr>
              <a:t>the guarantees </a:t>
            </a:r>
            <a:r>
              <a:rPr lang="en-US" altLang="zh-CN" dirty="0" smtClean="0"/>
              <a:t>that its message will eventually be inserted in the recipient’s queue. </a:t>
            </a:r>
          </a:p>
          <a:p>
            <a:pPr lvl="2">
              <a:spcAft>
                <a:spcPts val="600"/>
              </a:spcAft>
            </a:pPr>
            <a:r>
              <a:rPr lang="en-US" altLang="zh-CN" u="sng" dirty="0" smtClean="0"/>
              <a:t>No guarantees</a:t>
            </a:r>
            <a:r>
              <a:rPr lang="en-US" altLang="zh-CN" dirty="0" smtClean="0"/>
              <a:t> are given</a:t>
            </a:r>
            <a:r>
              <a:rPr lang="en-US" altLang="zh-CN" u="sng" dirty="0" smtClean="0"/>
              <a:t> about when</a:t>
            </a:r>
            <a:r>
              <a:rPr lang="en-US" altLang="zh-CN" dirty="0" smtClean="0"/>
              <a:t>, or even if the message will actually be read, which is completely determined by the behavior of the recipient.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Once a </a:t>
            </a:r>
            <a:r>
              <a:rPr lang="en-US" altLang="zh-CN" u="sng" dirty="0" smtClean="0"/>
              <a:t>message</a:t>
            </a:r>
            <a:r>
              <a:rPr lang="en-US" altLang="zh-CN" dirty="0" smtClean="0"/>
              <a:t> has been deposited in a queue, it will </a:t>
            </a:r>
            <a:r>
              <a:rPr lang="en-US" altLang="zh-CN" u="sng" dirty="0" smtClean="0"/>
              <a:t>remain there</a:t>
            </a:r>
            <a:r>
              <a:rPr lang="en-US" altLang="zh-CN" dirty="0" smtClean="0"/>
              <a:t> until it is removed, irrespectively of whether its sender or receiver is executing.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677814"/>
            <a:ext cx="5353050" cy="391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8640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Message-Queuing Model 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05584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Four combinations for loosely-coupled communications using queues</a:t>
            </a:r>
          </a:p>
          <a:p>
            <a:pPr>
              <a:buNone/>
            </a:pPr>
            <a:r>
              <a:rPr lang="en-US" altLang="zh-CN" b="1" dirty="0" smtClean="0"/>
              <a:t>Passive: </a:t>
            </a:r>
            <a:r>
              <a:rPr lang="en-US" altLang="zh-CN" dirty="0" smtClean="0"/>
              <a:t>a state in which message delivery is not possible.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407881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(a) Message transmission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760" y="306896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(b) Sender can send message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4869160"/>
            <a:ext cx="1080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(b) Receiver can not  read message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36" y="4869160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Receiver can read message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2280" y="3861048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(d) The system is storing messages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4509120"/>
            <a:ext cx="5472608" cy="20162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GB" altLang="zh-CN" sz="1800" b="1" dirty="0" smtClean="0">
                <a:solidFill>
                  <a:srgbClr val="0070C0"/>
                </a:solidFill>
              </a:rPr>
              <a:t>NOTE:</a:t>
            </a:r>
          </a:p>
          <a:p>
            <a:r>
              <a:rPr lang="en-GB" altLang="zh-CN" sz="1800" dirty="0" smtClean="0"/>
              <a:t>Open System Interconnection Reference Model (OSI Model)</a:t>
            </a:r>
          </a:p>
          <a:p>
            <a:r>
              <a:rPr lang="en-GB" altLang="zh-CN" sz="1800" dirty="0" smtClean="0"/>
              <a:t>Each layer provides an interface to the one above it</a:t>
            </a:r>
          </a:p>
          <a:p>
            <a:r>
              <a:rPr lang="en-GB" altLang="zh-CN" sz="1800" dirty="0" smtClean="0"/>
              <a:t>OSI model protocols were never widely used and are essentially dead now</a:t>
            </a:r>
          </a:p>
          <a:p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9" y="908720"/>
            <a:ext cx="49434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508104" y="1484784"/>
            <a:ext cx="3456384" cy="36625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FF0000"/>
              </a:buClr>
            </a:pPr>
            <a:r>
              <a:rPr lang="en-US" altLang="ko-KR" sz="2400" b="1" dirty="0" smtClean="0">
                <a:solidFill>
                  <a:srgbClr val="0070C0"/>
                </a:solidFill>
                <a:latin typeface="Comic Sans MS" pitchFamily="66" charset="0"/>
                <a:ea typeface="굴림" charset="-127"/>
              </a:rPr>
              <a:t>Why Layering?</a:t>
            </a:r>
            <a:r>
              <a:rPr lang="en-US" altLang="ko-KR" sz="2400" b="1" dirty="0" smtClean="0">
                <a:solidFill>
                  <a:srgbClr val="0070C0"/>
                </a:solidFill>
                <a:ea typeface="굴림" charset="-127"/>
              </a:rPr>
              <a:t> </a:t>
            </a:r>
          </a:p>
          <a:p>
            <a:pPr>
              <a:buClr>
                <a:srgbClr val="FF0000"/>
              </a:buClr>
              <a:buFont typeface="Wingdings"/>
              <a:buChar char="J"/>
            </a:pPr>
            <a:r>
              <a:rPr lang="en-US" altLang="ko-KR" dirty="0" smtClean="0">
                <a:ea typeface="굴림" charset="-127"/>
              </a:rPr>
              <a:t> Explicit structure allows identification, relationship of complex system’s pieces </a:t>
            </a:r>
          </a:p>
          <a:p>
            <a:pPr>
              <a:buClr>
                <a:srgbClr val="FF0000"/>
              </a:buClr>
              <a:buFont typeface="Wingdings"/>
              <a:buChar char="J"/>
            </a:pPr>
            <a:r>
              <a:rPr lang="en-US" altLang="ko-KR" dirty="0" smtClean="0">
                <a:ea typeface="굴림" charset="-127"/>
              </a:rPr>
              <a:t> Modularization eases maintenance, updating of system </a:t>
            </a:r>
          </a:p>
          <a:p>
            <a:pPr>
              <a:buClr>
                <a:srgbClr val="00B0F0"/>
              </a:buClr>
              <a:buFont typeface="Wingdings"/>
              <a:buChar char="L"/>
            </a:pPr>
            <a:r>
              <a:rPr lang="en-US" altLang="ko-KR" dirty="0" smtClean="0">
                <a:ea typeface="굴림" charset="-127"/>
              </a:rPr>
              <a:t> Functionality may be duplicated.</a:t>
            </a:r>
          </a:p>
          <a:p>
            <a:pPr>
              <a:buClr>
                <a:srgbClr val="00B0F0"/>
              </a:buClr>
              <a:buFont typeface="Wingdings"/>
              <a:buChar char="L"/>
            </a:pPr>
            <a:r>
              <a:rPr lang="en-US" altLang="ko-KR" dirty="0" smtClean="0">
                <a:ea typeface="굴림" charset="-127"/>
              </a:rPr>
              <a:t> One layer may need information present only in another layer (</a:t>
            </a:r>
            <a:r>
              <a:rPr lang="en-US" altLang="ko-KR" u="sng" dirty="0" smtClean="0">
                <a:ea typeface="굴림" charset="-127"/>
              </a:rPr>
              <a:t>violates the goal of separation of layers</a:t>
            </a:r>
            <a:r>
              <a:rPr lang="en-US" altLang="ko-KR" dirty="0" smtClean="0">
                <a:ea typeface="굴림" charset="-127"/>
              </a:rPr>
              <a:t>)</a:t>
            </a:r>
            <a:endParaRPr lang="zh-CN" altLang="en-US" dirty="0"/>
          </a:p>
        </p:txBody>
      </p:sp>
      <p:pic>
        <p:nvPicPr>
          <p:cNvPr id="10" name="图片 9" descr="pros_co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354" y="620688"/>
            <a:ext cx="1200150" cy="1200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 smtClean="0">
                <a:solidFill>
                  <a:srgbClr val="0070C0"/>
                </a:solidFill>
              </a:rPr>
              <a:t>Machine 1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39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 smtClean="0">
                <a:solidFill>
                  <a:srgbClr val="0070C0"/>
                </a:solidFill>
              </a:rPr>
              <a:t>Machine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619672" y="1227460"/>
            <a:ext cx="3096344" cy="2993628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5050904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Layered Protocols (1)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build="allAtOnce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US" altLang="zh-CN" dirty="0" smtClean="0"/>
              <a:t>Message-Queuing Model 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89120"/>
          </a:xfrm>
        </p:spPr>
        <p:txBody>
          <a:bodyPr/>
          <a:lstStyle/>
          <a:p>
            <a:r>
              <a:rPr lang="en-US" altLang="zh-CN" dirty="0" smtClean="0"/>
              <a:t>Asynchronous persistent communication through support of middleware-level queues. </a:t>
            </a:r>
            <a:r>
              <a:rPr lang="en-US" altLang="zh-CN" u="sng" dirty="0" smtClean="0"/>
              <a:t>Queues correspond to buffers </a:t>
            </a:r>
            <a:r>
              <a:rPr lang="en-US" altLang="zh-CN" dirty="0" smtClean="0"/>
              <a:t>at communication servers.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Basic interface to a queue in a message-queuing system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933056"/>
            <a:ext cx="75247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660232" y="39237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Nonblocking</a:t>
            </a:r>
            <a:r>
              <a:rPr lang="en-US" altLang="zh-CN" dirty="0" smtClean="0">
                <a:solidFill>
                  <a:srgbClr val="FF0000"/>
                </a:solidFill>
              </a:rPr>
              <a:t> call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458112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Blocking call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522920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Nonblocking</a:t>
            </a:r>
            <a:r>
              <a:rPr lang="en-US" altLang="zh-CN" dirty="0" smtClean="0">
                <a:solidFill>
                  <a:srgbClr val="FF0000"/>
                </a:solidFill>
              </a:rPr>
              <a:t> variant of GET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8144" y="587727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Callbacks implemented by a daemon on the receiver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Message-Queuing System: </a:t>
            </a:r>
            <a:br>
              <a:rPr lang="en-US" altLang="zh-CN" dirty="0" smtClean="0"/>
            </a:br>
            <a:r>
              <a:rPr lang="en-US" altLang="zh-CN" sz="4400" dirty="0" smtClean="0"/>
              <a:t>Basic Concepts (1)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Source queue:</a:t>
            </a:r>
            <a:r>
              <a:rPr lang="en-US" altLang="zh-CN" dirty="0" smtClean="0"/>
              <a:t> messages can be put </a:t>
            </a:r>
            <a:r>
              <a:rPr lang="en-US" altLang="zh-CN" dirty="0" smtClean="0">
                <a:solidFill>
                  <a:srgbClr val="FF0000"/>
                </a:solidFill>
              </a:rPr>
              <a:t>only </a:t>
            </a:r>
            <a:r>
              <a:rPr lang="en-US" altLang="zh-CN" dirty="0" smtClean="0"/>
              <a:t>into queues that are </a:t>
            </a:r>
            <a:r>
              <a:rPr lang="en-US" altLang="zh-CN" dirty="0" smtClean="0">
                <a:solidFill>
                  <a:srgbClr val="FF0000"/>
                </a:solidFill>
              </a:rPr>
              <a:t>local</a:t>
            </a:r>
            <a:r>
              <a:rPr lang="en-US" altLang="zh-CN" dirty="0" smtClean="0"/>
              <a:t> to the sender,</a:t>
            </a:r>
          </a:p>
          <a:p>
            <a:pPr lvl="1"/>
            <a:r>
              <a:rPr lang="en-US" altLang="zh-CN" dirty="0" smtClean="0"/>
              <a:t> i.e., queues on the same machine, or no worse than on a machine nearby such as on the same LAN that can be efficiently reached through an RPC</a:t>
            </a:r>
          </a:p>
          <a:p>
            <a:r>
              <a:rPr lang="en-US" altLang="zh-CN" b="1" dirty="0" smtClean="0"/>
              <a:t>Destination queue: </a:t>
            </a:r>
            <a:r>
              <a:rPr lang="en-US" altLang="zh-CN" dirty="0" smtClean="0"/>
              <a:t>Messages can be read </a:t>
            </a:r>
            <a:r>
              <a:rPr lang="en-US" altLang="zh-CN" dirty="0" smtClean="0">
                <a:solidFill>
                  <a:srgbClr val="FF0000"/>
                </a:solidFill>
              </a:rPr>
              <a:t>only</a:t>
            </a:r>
            <a:r>
              <a:rPr lang="en-US" altLang="zh-CN" dirty="0" smtClean="0"/>
              <a:t> from </a:t>
            </a:r>
            <a:r>
              <a:rPr lang="en-US" altLang="zh-CN" dirty="0" smtClean="0">
                <a:solidFill>
                  <a:srgbClr val="FF0000"/>
                </a:solidFill>
              </a:rPr>
              <a:t>local</a:t>
            </a:r>
            <a:r>
              <a:rPr lang="en-US" altLang="zh-CN" dirty="0" smtClean="0"/>
              <a:t> queues.</a:t>
            </a:r>
          </a:p>
          <a:p>
            <a:r>
              <a:rPr lang="en-US" altLang="zh-CN" dirty="0" smtClean="0"/>
              <a:t>A message put into a queue will contain the specification of a destination queue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A message-queuing system </a:t>
            </a:r>
            <a:r>
              <a:rPr lang="en-US" altLang="zh-CN" dirty="0" smtClean="0"/>
              <a:t>will take care of </a:t>
            </a:r>
            <a:r>
              <a:rPr lang="en-US" altLang="zh-CN" dirty="0" smtClean="0">
                <a:solidFill>
                  <a:srgbClr val="0070C0"/>
                </a:solidFill>
              </a:rPr>
              <a:t>transferring </a:t>
            </a:r>
            <a:r>
              <a:rPr lang="en-US" altLang="zh-CN" dirty="0" smtClean="0"/>
              <a:t>messages and </a:t>
            </a:r>
            <a:r>
              <a:rPr lang="en-US" altLang="zh-CN" dirty="0" smtClean="0">
                <a:solidFill>
                  <a:srgbClr val="0070C0"/>
                </a:solidFill>
              </a:rPr>
              <a:t>maintain a mapping </a:t>
            </a:r>
            <a:r>
              <a:rPr lang="en-US" altLang="zh-CN" dirty="0" smtClean="0"/>
              <a:t>of queues to network locations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Message-Queuing System: </a:t>
            </a:r>
            <a:br>
              <a:rPr lang="en-US" altLang="zh-CN" dirty="0" smtClean="0"/>
            </a:br>
            <a:r>
              <a:rPr lang="en-US" altLang="zh-CN" sz="4400" dirty="0" smtClean="0"/>
              <a:t> Basic Concepts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709544"/>
          </a:xfrm>
        </p:spPr>
        <p:txBody>
          <a:bodyPr>
            <a:normAutofit fontScale="92500" lnSpcReduction="20000"/>
          </a:bodyPr>
          <a:lstStyle/>
          <a:p>
            <a:r>
              <a:rPr lang="en-GB" altLang="zh-CN" b="1" dirty="0" smtClean="0"/>
              <a:t>Observation: </a:t>
            </a:r>
            <a:r>
              <a:rPr lang="en-GB" altLang="zh-CN" dirty="0" smtClean="0"/>
              <a:t>the collection of queues is distributed across multiple machines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</a:t>
            </a:r>
            <a:r>
              <a:rPr lang="en-GB" altLang="zh-CN" dirty="0" smtClean="0">
                <a:sym typeface="Wingdings 3"/>
              </a:rPr>
              <a:t> a message-queuing system should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maintain a mapping </a:t>
            </a:r>
            <a:r>
              <a:rPr lang="en-GB" altLang="zh-CN" dirty="0" smtClean="0">
                <a:sym typeface="Wingdings 3"/>
              </a:rPr>
              <a:t>(possibly distributed database)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of </a:t>
            </a:r>
            <a:r>
              <a:rPr lang="en-GB" altLang="zh-CN" b="1" dirty="0" smtClean="0">
                <a:solidFill>
                  <a:srgbClr val="FF0000"/>
                </a:solidFill>
                <a:sym typeface="Wingdings 3"/>
              </a:rPr>
              <a:t>queues names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to network locations</a:t>
            </a:r>
          </a:p>
          <a:p>
            <a:pPr lvl="1"/>
            <a:r>
              <a:rPr lang="en-GB" altLang="zh-CN" dirty="0" smtClean="0">
                <a:sym typeface="Wingdings 3"/>
              </a:rPr>
              <a:t>Analogous to the use of the DNS for e-mail in the Internet.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226" y="3933056"/>
            <a:ext cx="6396038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516216" y="4005064"/>
            <a:ext cx="2376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smtClean="0"/>
              <a:t>The relationship between queue-level addressing </a:t>
            </a:r>
            <a:r>
              <a:rPr lang="en-GB" altLang="zh-CN" smtClean="0"/>
              <a:t>and transport-level </a:t>
            </a:r>
            <a:r>
              <a:rPr lang="en-GB" altLang="zh-CN" dirty="0" smtClean="0"/>
              <a:t>addressing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Message-Queuing System: </a:t>
            </a:r>
            <a:br>
              <a:rPr lang="en-US" altLang="zh-CN" dirty="0" smtClean="0"/>
            </a:br>
            <a:r>
              <a:rPr lang="en-US" altLang="zh-CN" sz="4400" dirty="0" smtClean="0"/>
              <a:t>Queue Managers Act as Routers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61872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00"/>
              </a:spcAft>
              <a:buNone/>
            </a:pPr>
            <a:r>
              <a:rPr lang="en-GB" altLang="zh-CN" dirty="0" smtClean="0"/>
              <a:t>Queues are managed by </a:t>
            </a:r>
            <a:r>
              <a:rPr lang="en-GB" altLang="zh-CN" dirty="0" smtClean="0">
                <a:solidFill>
                  <a:srgbClr val="FF0000"/>
                </a:solidFill>
              </a:rPr>
              <a:t>queue managers (QM)</a:t>
            </a:r>
          </a:p>
          <a:p>
            <a:pPr>
              <a:spcAft>
                <a:spcPts val="300"/>
              </a:spcAft>
            </a:pPr>
            <a:r>
              <a:rPr lang="en-GB" altLang="zh-CN" dirty="0" smtClean="0"/>
              <a:t>A </a:t>
            </a:r>
            <a:r>
              <a:rPr lang="en-GB" altLang="zh-CN" i="1" dirty="0" smtClean="0">
                <a:solidFill>
                  <a:srgbClr val="0070C0"/>
                </a:solidFill>
              </a:rPr>
              <a:t>normal</a:t>
            </a:r>
            <a:r>
              <a:rPr lang="en-GB" altLang="zh-CN" dirty="0" smtClean="0"/>
              <a:t> QM acts directly with the application that is sending or receiving a message</a:t>
            </a:r>
          </a:p>
          <a:p>
            <a:pPr>
              <a:spcAft>
                <a:spcPts val="300"/>
              </a:spcAft>
            </a:pPr>
            <a:r>
              <a:rPr lang="en-GB" altLang="zh-CN" i="1" dirty="0" smtClean="0">
                <a:solidFill>
                  <a:srgbClr val="0070C0"/>
                </a:solidFill>
              </a:rPr>
              <a:t>Special</a:t>
            </a:r>
            <a:r>
              <a:rPr lang="en-GB" altLang="zh-CN" i="1" dirty="0" smtClean="0"/>
              <a:t> QM </a:t>
            </a:r>
            <a:r>
              <a:rPr lang="en-GB" altLang="zh-CN" dirty="0" smtClean="0"/>
              <a:t>operate as </a:t>
            </a:r>
            <a:r>
              <a:rPr lang="en-GB" altLang="zh-CN" dirty="0" smtClean="0">
                <a:solidFill>
                  <a:srgbClr val="FF0000"/>
                </a:solidFill>
              </a:rPr>
              <a:t>routers</a:t>
            </a:r>
            <a:r>
              <a:rPr lang="en-GB" altLang="zh-CN" dirty="0" smtClean="0"/>
              <a:t>, or </a:t>
            </a:r>
            <a:r>
              <a:rPr lang="en-GB" altLang="zh-CN" dirty="0" smtClean="0">
                <a:solidFill>
                  <a:srgbClr val="FF0000"/>
                </a:solidFill>
              </a:rPr>
              <a:t>relays</a:t>
            </a:r>
            <a:endParaRPr lang="en-GB" altLang="zh-CN" dirty="0" smtClean="0">
              <a:sym typeface="Wingdings 3"/>
            </a:endParaRPr>
          </a:p>
          <a:p>
            <a:pPr>
              <a:spcAft>
                <a:spcPts val="300"/>
              </a:spcAft>
            </a:pPr>
            <a:r>
              <a:rPr lang="en-GB" altLang="zh-CN" i="1" dirty="0" smtClean="0">
                <a:sym typeface="Wingdings 3"/>
              </a:rPr>
              <a:t>Relays can be convenient:</a:t>
            </a:r>
          </a:p>
          <a:p>
            <a:pPr marL="850392" lvl="1" indent="-457200">
              <a:spcAft>
                <a:spcPts val="300"/>
              </a:spcAft>
              <a:buFont typeface="+mj-lt"/>
              <a:buAutoNum type="arabicPeriod"/>
            </a:pPr>
            <a:r>
              <a:rPr lang="en-GB" altLang="zh-CN" dirty="0" smtClean="0">
                <a:sym typeface="Wingdings 3"/>
              </a:rPr>
              <a:t>Help build scalable message-queuing systems, especially when adopting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dynamic</a:t>
            </a:r>
            <a:r>
              <a:rPr lang="en-GB" altLang="zh-CN" dirty="0" smtClean="0">
                <a:solidFill>
                  <a:srgbClr val="0070C0"/>
                </a:solidFill>
                <a:sym typeface="Wingdings 3"/>
              </a:rPr>
              <a:t> routing schemes</a:t>
            </a:r>
            <a:r>
              <a:rPr lang="en-GB" altLang="zh-CN" dirty="0" smtClean="0">
                <a:sym typeface="Wingdings 3"/>
              </a:rPr>
              <a:t>.</a:t>
            </a:r>
          </a:p>
          <a:p>
            <a:pPr marL="1124712" lvl="2" indent="-457200">
              <a:spcAft>
                <a:spcPts val="300"/>
              </a:spcAft>
            </a:pPr>
            <a:r>
              <a:rPr lang="en-GB" altLang="zh-CN" dirty="0" smtClean="0">
                <a:solidFill>
                  <a:srgbClr val="0070C0"/>
                </a:solidFill>
                <a:sym typeface="Wingdings 3"/>
              </a:rPr>
              <a:t>Static topology </a:t>
            </a:r>
            <a:r>
              <a:rPr lang="en-GB" altLang="zh-CN" dirty="0" smtClean="0">
                <a:sym typeface="Wingdings 3"/>
              </a:rPr>
              <a:t>of the queuing network (each queue manager needs a copy of the queue-to-location mapping)  easily lead to </a:t>
            </a:r>
            <a:r>
              <a:rPr lang="en-GB" altLang="zh-CN" b="1" dirty="0" smtClean="0">
                <a:sym typeface="Wingdings 3"/>
              </a:rPr>
              <a:t>network-management problems </a:t>
            </a:r>
            <a:r>
              <a:rPr lang="en-GB" altLang="zh-CN" dirty="0" smtClean="0">
                <a:sym typeface="Wingdings 3"/>
              </a:rPr>
              <a:t>in large-scale queuing systems.  </a:t>
            </a:r>
          </a:p>
          <a:p>
            <a:pPr marL="850392" lvl="1" indent="-457200">
              <a:spcAft>
                <a:spcPts val="300"/>
              </a:spcAft>
              <a:buFont typeface="+mj-lt"/>
              <a:buAutoNum type="arabicPeriod"/>
            </a:pPr>
            <a:r>
              <a:rPr lang="en-GB" altLang="zh-CN" dirty="0" smtClean="0">
                <a:sym typeface="Wingdings 3"/>
              </a:rPr>
              <a:t>Allow for secondary processing of messages (e.g.,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message brokers</a:t>
            </a:r>
            <a:r>
              <a:rPr lang="en-GB" altLang="zh-CN" dirty="0" smtClean="0">
                <a:sym typeface="Wingdings 3"/>
              </a:rPr>
              <a:t>)</a:t>
            </a:r>
          </a:p>
          <a:p>
            <a:pPr marL="850392" lvl="1" indent="-457200">
              <a:spcAft>
                <a:spcPts val="300"/>
              </a:spcAft>
              <a:buFont typeface="+mj-lt"/>
              <a:buAutoNum type="arabicPeriod"/>
            </a:pPr>
            <a:r>
              <a:rPr lang="en-GB" altLang="zh-CN" dirty="0" smtClean="0">
                <a:sym typeface="Wingdings 3"/>
              </a:rPr>
              <a:t>Used for </a:t>
            </a:r>
            <a:r>
              <a:rPr lang="en-GB" altLang="zh-CN" dirty="0" smtClean="0">
                <a:solidFill>
                  <a:srgbClr val="0070C0"/>
                </a:solidFill>
                <a:sym typeface="Wingdings 3"/>
              </a:rPr>
              <a:t>multicasting</a:t>
            </a:r>
            <a:r>
              <a:rPr lang="en-GB" altLang="zh-CN" dirty="0" smtClean="0">
                <a:sym typeface="Wingdings 3"/>
              </a:rPr>
              <a:t> purposes (an incoming message is simply put into each send queue)</a:t>
            </a:r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Message-Queuing System: </a:t>
            </a:r>
            <a:br>
              <a:rPr lang="en-US" altLang="zh-CN" dirty="0" smtClean="0"/>
            </a:br>
            <a:r>
              <a:rPr lang="en-US" altLang="zh-CN" sz="4400" dirty="0" smtClean="0"/>
              <a:t>General Architecture with Routers </a:t>
            </a:r>
            <a:endParaRPr lang="zh-CN" altLang="en-US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576512"/>
            <a:ext cx="5291138" cy="428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2699792" y="3789040"/>
            <a:ext cx="720080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84168" y="5301208"/>
            <a:ext cx="720080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9512" y="285293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solidFill>
                  <a:srgbClr val="7030A0"/>
                </a:solidFill>
              </a:rPr>
              <a:t>Normal queue manager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3645024"/>
            <a:ext cx="1872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 smtClean="0">
                <a:latin typeface="Comic Sans MS" pitchFamily="66" charset="0"/>
              </a:rPr>
              <a:t>Messages in local queue are first transferred to the nearest router R1</a:t>
            </a:r>
            <a:endParaRPr lang="zh-CN" altLang="en-US" sz="1600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1792" y="4437112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 smtClean="0">
                <a:latin typeface="Comic Sans MS" pitchFamily="66" charset="0"/>
              </a:rPr>
              <a:t>R1 knows to forwards the messages in the direction of B</a:t>
            </a:r>
            <a:endParaRPr lang="zh-CN" altLang="en-US" sz="1600" dirty="0">
              <a:latin typeface="Comic Sans MS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9512" y="1713002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altLang="zh-CN" sz="2000" dirty="0" smtClean="0"/>
              <a:t>Only the </a:t>
            </a:r>
            <a:r>
              <a:rPr lang="en-GB" altLang="zh-CN" sz="2000" u="sng" dirty="0" smtClean="0"/>
              <a:t>routers need to be updated </a:t>
            </a:r>
            <a:r>
              <a:rPr lang="en-GB" altLang="zh-CN" sz="2000" dirty="0" smtClean="0"/>
              <a:t>when queues are added or removed, while every other QM has to know only where the nearest router is.</a:t>
            </a:r>
            <a:endParaRPr lang="zh-CN" altLang="en-US" sz="2000" dirty="0"/>
          </a:p>
        </p:txBody>
      </p:sp>
      <p:sp>
        <p:nvSpPr>
          <p:cNvPr id="14" name="椭圆 13"/>
          <p:cNvSpPr/>
          <p:nvPr/>
        </p:nvSpPr>
        <p:spPr>
          <a:xfrm>
            <a:off x="2843808" y="5589240"/>
            <a:ext cx="720080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40152" y="3717032"/>
            <a:ext cx="720080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429000"/>
            <a:ext cx="6115050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Message Brokers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44827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300"/>
              </a:spcAft>
            </a:pPr>
            <a:r>
              <a:rPr lang="en-GB" altLang="zh-CN" b="1" dirty="0" smtClean="0"/>
              <a:t>Main purpose:</a:t>
            </a:r>
            <a:r>
              <a:rPr lang="en-GB" altLang="zh-CN" dirty="0" smtClean="0"/>
              <a:t> convert incoming messages into a format that can be understood by the receiver.</a:t>
            </a:r>
          </a:p>
          <a:p>
            <a:pPr>
              <a:spcAft>
                <a:spcPts val="300"/>
              </a:spcAft>
            </a:pPr>
            <a:r>
              <a:rPr lang="en-GB" altLang="zh-CN" dirty="0" smtClean="0"/>
              <a:t>Can simply act as a </a:t>
            </a:r>
            <a:r>
              <a:rPr lang="en-GB" altLang="zh-CN" dirty="0" err="1" smtClean="0">
                <a:solidFill>
                  <a:srgbClr val="FF0000"/>
                </a:solidFill>
              </a:rPr>
              <a:t>reformatter</a:t>
            </a:r>
            <a:r>
              <a:rPr lang="en-GB" altLang="zh-CN" dirty="0" smtClean="0"/>
              <a:t> for messages</a:t>
            </a:r>
          </a:p>
          <a:p>
            <a:pPr>
              <a:spcAft>
                <a:spcPts val="300"/>
              </a:spcAft>
            </a:pPr>
            <a:r>
              <a:rPr lang="en-GB" altLang="zh-CN" dirty="0" smtClean="0"/>
              <a:t>Act as </a:t>
            </a:r>
            <a:r>
              <a:rPr lang="en-GB" altLang="zh-CN" u="sng" dirty="0" smtClean="0"/>
              <a:t>application-level gateways</a:t>
            </a:r>
            <a:r>
              <a:rPr lang="en-GB" altLang="zh-CN" dirty="0" smtClean="0"/>
              <a:t> (handling the conversion between two different database applications)</a:t>
            </a:r>
          </a:p>
          <a:p>
            <a:pPr>
              <a:spcAft>
                <a:spcPts val="300"/>
              </a:spcAft>
            </a:pPr>
            <a:r>
              <a:rPr lang="en-GB" altLang="zh-CN" dirty="0" smtClean="0"/>
              <a:t>Generally not considered to be an integral part of the queuing system (</a:t>
            </a:r>
            <a:r>
              <a:rPr lang="en-GB" altLang="zh-CN" dirty="0" smtClean="0">
                <a:solidFill>
                  <a:srgbClr val="0070C0"/>
                </a:solidFill>
              </a:rPr>
              <a:t>just another program</a:t>
            </a:r>
            <a:r>
              <a:rPr lang="en-GB" altLang="zh-CN" dirty="0" smtClean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4122946"/>
            <a:ext cx="2483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/>
              <a:t>More common use for  advanced enterprise application integration (</a:t>
            </a:r>
            <a:r>
              <a:rPr lang="en-GB" altLang="zh-CN" dirty="0" smtClean="0">
                <a:solidFill>
                  <a:srgbClr val="FF0000"/>
                </a:solidFill>
              </a:rPr>
              <a:t>EAI</a:t>
            </a:r>
            <a:r>
              <a:rPr lang="en-GB" altLang="zh-CN" dirty="0" smtClean="0"/>
              <a:t>), e.g., publish/subscribe model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3608" y="1124744"/>
            <a:ext cx="6480720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 smtClean="0"/>
              <a:t>A Note </a:t>
            </a:r>
            <a:br>
              <a:rPr lang="en-GB" altLang="zh-CN" dirty="0" smtClean="0"/>
            </a:br>
            <a:r>
              <a:rPr lang="en-GB" altLang="zh-CN" dirty="0" smtClean="0"/>
              <a:t>on </a:t>
            </a:r>
            <a:r>
              <a:rPr lang="en-GB" altLang="zh-CN" dirty="0" smtClean="0">
                <a:hlinkClick r:id="rId2" action="ppaction://hlinkfile"/>
              </a:rPr>
              <a:t>Message-Queuing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General-purpose message-queuing systems have </a:t>
            </a:r>
            <a:r>
              <a:rPr lang="en-GB" altLang="zh-CN" u="sng" dirty="0" smtClean="0"/>
              <a:t>a wide range of applications</a:t>
            </a:r>
            <a:r>
              <a:rPr lang="en-GB" altLang="zh-CN" dirty="0" smtClean="0"/>
              <a:t>, including e-mail, workflow, groupware, and batch processing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Different from pure e-mail systems which aim at providing direct support for end users.</a:t>
            </a:r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Most important application area: </a:t>
            </a:r>
            <a:r>
              <a:rPr lang="en-GB" altLang="zh-CN" dirty="0" smtClean="0"/>
              <a:t>the </a:t>
            </a:r>
            <a:r>
              <a:rPr lang="en-GB" altLang="zh-CN" dirty="0" smtClean="0">
                <a:solidFill>
                  <a:srgbClr val="FF0000"/>
                </a:solidFill>
              </a:rPr>
              <a:t>integration </a:t>
            </a:r>
            <a:r>
              <a:rPr lang="en-GB" altLang="zh-CN" dirty="0" smtClean="0"/>
              <a:t>of a (possibly widely-dispersed) collection of databases and applications into a federated information system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Other communication facilities are far less appropriate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170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 smtClean="0"/>
              <a:t>Stream-Oriented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zh-CN" dirty="0" smtClean="0"/>
          </a:p>
          <a:p>
            <a:r>
              <a:rPr lang="en-GB" altLang="zh-CN" dirty="0" smtClean="0"/>
              <a:t>Support for Continuous Media</a:t>
            </a:r>
          </a:p>
          <a:p>
            <a:r>
              <a:rPr lang="en-GB" altLang="zh-CN" dirty="0" smtClean="0"/>
              <a:t>Streams and Quality of Service</a:t>
            </a:r>
          </a:p>
          <a:p>
            <a:r>
              <a:rPr lang="en-GB" altLang="zh-CN" dirty="0" smtClean="0"/>
              <a:t>Stream Synchronization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 smtClean="0"/>
              <a:t>Stream-Oriented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b="1" dirty="0" smtClean="0"/>
              <a:t>Discrete communication: </a:t>
            </a:r>
            <a:r>
              <a:rPr lang="en-GB" altLang="zh-CN" dirty="0" smtClean="0"/>
              <a:t>Communication as discussed so far has concentrated on exchanging more-or-less independent and complete unit (</a:t>
            </a:r>
            <a:r>
              <a:rPr lang="en-GB" altLang="zh-CN" dirty="0" smtClean="0">
                <a:solidFill>
                  <a:srgbClr val="FF0000"/>
                </a:solidFill>
              </a:rPr>
              <a:t>time-independent</a:t>
            </a:r>
            <a:r>
              <a:rPr lang="en-GB" altLang="zh-CN" dirty="0" smtClean="0"/>
              <a:t>) of information</a:t>
            </a:r>
          </a:p>
          <a:p>
            <a:pPr lvl="1"/>
            <a:r>
              <a:rPr lang="en-GB" altLang="zh-CN" dirty="0" smtClean="0"/>
              <a:t>It does not matter at what point in time communication takes place (</a:t>
            </a:r>
            <a:r>
              <a:rPr lang="en-GB" altLang="zh-CN" u="sng" dirty="0" smtClean="0"/>
              <a:t>timing has no effect on correctness</a:t>
            </a:r>
            <a:r>
              <a:rPr lang="en-GB" altLang="zh-CN" dirty="0" smtClean="0"/>
              <a:t>)</a:t>
            </a:r>
          </a:p>
          <a:p>
            <a:r>
              <a:rPr lang="en-GB" altLang="zh-CN" b="1" dirty="0" smtClean="0"/>
              <a:t>Streaming communication: </a:t>
            </a:r>
            <a:r>
              <a:rPr lang="en-GB" altLang="zh-CN" dirty="0" smtClean="0"/>
              <a:t>Facilities offered to exchange </a:t>
            </a:r>
            <a:r>
              <a:rPr lang="en-GB" altLang="zh-CN" i="1" dirty="0" smtClean="0">
                <a:solidFill>
                  <a:srgbClr val="FF0000"/>
                </a:solidFill>
              </a:rPr>
              <a:t>time-dependent information </a:t>
            </a:r>
            <a:r>
              <a:rPr lang="en-GB" altLang="zh-CN" dirty="0" smtClean="0"/>
              <a:t>such as audio and video streams</a:t>
            </a:r>
          </a:p>
          <a:p>
            <a:pPr lvl="1"/>
            <a:r>
              <a:rPr lang="en-GB" altLang="zh-CN" u="sng" dirty="0" smtClean="0"/>
              <a:t>Timing plays a crucial role</a:t>
            </a:r>
            <a:endParaRPr lang="zh-CN" altLang="en-US" u="sn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报板卡片系列-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3861048"/>
            <a:ext cx="4824536" cy="25922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5626968" cy="924712"/>
          </a:xfrm>
        </p:spPr>
        <p:txBody>
          <a:bodyPr/>
          <a:lstStyle/>
          <a:p>
            <a:r>
              <a:rPr lang="en-GB" altLang="zh-CN" dirty="0" smtClean="0"/>
              <a:t>Layered Protocols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1776" y="1268760"/>
            <a:ext cx="3466728" cy="43891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None/>
            </a:pPr>
            <a:r>
              <a:rPr lang="en-GB" altLang="zh-CN" b="1" dirty="0" smtClean="0"/>
              <a:t>Types of protocols</a:t>
            </a:r>
          </a:p>
          <a:p>
            <a:pPr>
              <a:buFont typeface="Arial" pitchFamily="34" charset="0"/>
              <a:buChar char="•"/>
            </a:pPr>
            <a:r>
              <a:rPr lang="en-GB" altLang="zh-CN" sz="2200" dirty="0" smtClean="0">
                <a:solidFill>
                  <a:srgbClr val="0070C0"/>
                </a:solidFill>
              </a:rPr>
              <a:t>Connection oriented protocols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GB" altLang="zh-CN" sz="1800" dirty="0" smtClean="0"/>
              <a:t>Establish a connection 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GB" altLang="zh-CN" sz="1800" dirty="0" smtClean="0"/>
              <a:t>Negotiate the protocol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GB" altLang="zh-CN" sz="1800" dirty="0" smtClean="0"/>
              <a:t>Release the connection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altLang="zh-CN" sz="2000" dirty="0" smtClean="0">
                <a:solidFill>
                  <a:srgbClr val="0070C0"/>
                </a:solidFill>
              </a:rPr>
              <a:t>Connectionless protocols</a:t>
            </a:r>
          </a:p>
          <a:p>
            <a:pPr lvl="1">
              <a:buFont typeface="Arial" pitchFamily="34" charset="0"/>
              <a:buChar char="•"/>
            </a:pPr>
            <a:r>
              <a:rPr lang="en-GB" altLang="zh-CN" sz="2000" dirty="0" smtClean="0"/>
              <a:t>No setup in advance is needed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50006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4133979"/>
            <a:ext cx="45365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GB" altLang="zh-CN" dirty="0" smtClean="0">
                <a:latin typeface="Comic Sans MS" pitchFamily="66" charset="0"/>
              </a:rPr>
              <a:t> The information in the layer </a:t>
            </a:r>
            <a:r>
              <a:rPr lang="en-GB" altLang="zh-CN" i="1" dirty="0" smtClean="0">
                <a:latin typeface="Comic Sans MS" pitchFamily="66" charset="0"/>
              </a:rPr>
              <a:t>n</a:t>
            </a:r>
            <a:r>
              <a:rPr lang="en-GB" altLang="zh-CN" dirty="0" smtClean="0">
                <a:latin typeface="Comic Sans MS" pitchFamily="66" charset="0"/>
              </a:rPr>
              <a:t> header is used for the layer </a:t>
            </a:r>
            <a:r>
              <a:rPr lang="en-GB" altLang="zh-CN" i="1" dirty="0" smtClean="0">
                <a:latin typeface="Comic Sans MS" pitchFamily="66" charset="0"/>
              </a:rPr>
              <a:t>n</a:t>
            </a:r>
            <a:r>
              <a:rPr lang="en-GB" altLang="zh-CN" dirty="0" smtClean="0">
                <a:latin typeface="Comic Sans MS" pitchFamily="66" charset="0"/>
              </a:rPr>
              <a:t> protocol.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GB" altLang="zh-CN" dirty="0" smtClean="0">
                <a:latin typeface="Comic Sans MS" pitchFamily="66" charset="0"/>
              </a:rPr>
              <a:t> Each layer has its own protocol that can be changed independently of the other one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GB" altLang="zh-CN" dirty="0" smtClean="0">
                <a:latin typeface="Comic Sans MS" pitchFamily="66" charset="0"/>
              </a:rPr>
              <a:t> The </a:t>
            </a:r>
            <a:r>
              <a:rPr lang="en-GB" altLang="zh-CN" dirty="0" smtClean="0">
                <a:solidFill>
                  <a:srgbClr val="FF0000"/>
                </a:solidFill>
                <a:latin typeface="Comic Sans MS" pitchFamily="66" charset="0"/>
              </a:rPr>
              <a:t>independence</a:t>
            </a:r>
            <a:r>
              <a:rPr lang="en-GB" altLang="zh-CN" dirty="0" smtClean="0">
                <a:latin typeface="Comic Sans MS" pitchFamily="66" charset="0"/>
              </a:rPr>
              <a:t> makes layered protocols attractive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 smtClean="0"/>
              <a:t>Support for Continuous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altLang="zh-CN" b="1" dirty="0" smtClean="0"/>
              <a:t>Continuous (representation) media: </a:t>
            </a:r>
            <a:r>
              <a:rPr lang="en-GB" altLang="zh-CN" dirty="0" smtClean="0"/>
              <a:t>the </a:t>
            </a:r>
            <a:r>
              <a:rPr lang="en-GB" altLang="zh-CN" dirty="0" smtClean="0">
                <a:solidFill>
                  <a:srgbClr val="0070C0"/>
                </a:solidFill>
              </a:rPr>
              <a:t>temporal </a:t>
            </a:r>
            <a:r>
              <a:rPr lang="en-GB" altLang="zh-CN" dirty="0" smtClean="0"/>
              <a:t>relationships between different data items are </a:t>
            </a:r>
            <a:r>
              <a:rPr lang="en-GB" altLang="zh-CN" dirty="0" smtClean="0">
                <a:solidFill>
                  <a:srgbClr val="0070C0"/>
                </a:solidFill>
              </a:rPr>
              <a:t>fundamental </a:t>
            </a:r>
            <a:r>
              <a:rPr lang="en-GB" altLang="zh-CN" dirty="0" smtClean="0"/>
              <a:t>to </a:t>
            </a:r>
            <a:r>
              <a:rPr lang="en-GB" altLang="zh-CN" u="sng" dirty="0" smtClean="0"/>
              <a:t>correctly interpreting </a:t>
            </a:r>
            <a:r>
              <a:rPr lang="en-GB" altLang="zh-CN" dirty="0" smtClean="0"/>
              <a:t>what the data actually means 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e.g., video, audio, s</a:t>
            </a:r>
            <a:r>
              <a:rPr lang="en-US" altLang="zh-CN" dirty="0" err="1" smtClean="0"/>
              <a:t>ensor</a:t>
            </a:r>
            <a:r>
              <a:rPr lang="en-US" altLang="zh-CN" dirty="0" smtClean="0"/>
              <a:t> data (temperature, pressure, etc.)</a:t>
            </a:r>
            <a:endParaRPr lang="en-GB" altLang="zh-CN" dirty="0" smtClean="0"/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Discrete (representation) media: </a:t>
            </a:r>
            <a:r>
              <a:rPr lang="en-GB" altLang="zh-CN" dirty="0" smtClean="0"/>
              <a:t>the </a:t>
            </a:r>
            <a:r>
              <a:rPr lang="en-GB" altLang="zh-CN" dirty="0" smtClean="0">
                <a:solidFill>
                  <a:srgbClr val="0070C0"/>
                </a:solidFill>
              </a:rPr>
              <a:t>temporal</a:t>
            </a:r>
            <a:r>
              <a:rPr lang="en-GB" altLang="zh-CN" dirty="0" smtClean="0"/>
              <a:t> relationships between data items are </a:t>
            </a:r>
            <a:r>
              <a:rPr lang="en-GB" altLang="zh-CN" dirty="0" smtClean="0">
                <a:solidFill>
                  <a:srgbClr val="0070C0"/>
                </a:solidFill>
              </a:rPr>
              <a:t>not</a:t>
            </a:r>
            <a:r>
              <a:rPr lang="en-GB" altLang="zh-CN" dirty="0" smtClean="0"/>
              <a:t> </a:t>
            </a:r>
            <a:r>
              <a:rPr lang="en-GB" altLang="zh-CN" dirty="0" smtClean="0">
                <a:solidFill>
                  <a:srgbClr val="0070C0"/>
                </a:solidFill>
              </a:rPr>
              <a:t>fundamental</a:t>
            </a:r>
            <a:r>
              <a:rPr lang="en-GB" altLang="zh-CN" dirty="0" smtClean="0"/>
              <a:t> to correctly interpreting the data 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e.g., text, still images, object code, executable files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 smtClean="0"/>
              <a:t>Support for Continuous Media:</a:t>
            </a:r>
            <a:br>
              <a:rPr lang="en-GB" altLang="zh-CN" dirty="0" smtClean="0"/>
            </a:br>
            <a:r>
              <a:rPr lang="en-GB" altLang="zh-CN" sz="4400" dirty="0" smtClean="0"/>
              <a:t>Data Stream (1)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47977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  <a:buNone/>
            </a:pPr>
            <a:r>
              <a:rPr lang="en-GB" altLang="zh-CN" b="1" dirty="0" smtClean="0"/>
              <a:t>Data stream: </a:t>
            </a:r>
            <a:r>
              <a:rPr lang="en-GB" altLang="zh-CN" dirty="0" smtClean="0"/>
              <a:t>a sequence of data units can be applied to discrete and continuous media</a:t>
            </a:r>
          </a:p>
          <a:p>
            <a:pPr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altLang="zh-CN" sz="2800" u="sng" dirty="0" smtClean="0"/>
              <a:t>Transmission modes:</a:t>
            </a:r>
            <a:r>
              <a:rPr lang="en-US" altLang="zh-CN" sz="2400" dirty="0" smtClean="0"/>
              <a:t> </a:t>
            </a:r>
          </a:p>
          <a:p>
            <a:pPr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sz="2400" dirty="0" smtClean="0"/>
              <a:t>Different timing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guarantees</a:t>
            </a:r>
            <a:r>
              <a:rPr lang="en-US" altLang="zh-CN" sz="2400" dirty="0" smtClean="0"/>
              <a:t> with respect to data transfer:</a:t>
            </a:r>
            <a:endParaRPr lang="en-GB" altLang="zh-CN" sz="2800" u="sng" dirty="0" smtClean="0"/>
          </a:p>
          <a:p>
            <a:r>
              <a:rPr lang="en-GB" altLang="zh-CN" b="1" dirty="0" smtClean="0"/>
              <a:t>Asynchronous transmission mode:</a:t>
            </a:r>
            <a:r>
              <a:rPr lang="en-GB" altLang="zh-CN" dirty="0" smtClean="0"/>
              <a:t> </a:t>
            </a:r>
            <a:r>
              <a:rPr lang="en-US" altLang="zh-CN" dirty="0" smtClean="0"/>
              <a:t>no restrictions with respect to </a:t>
            </a:r>
            <a:r>
              <a:rPr lang="en-US" altLang="zh-CN" b="1" dirty="0" smtClean="0"/>
              <a:t>when </a:t>
            </a:r>
            <a:r>
              <a:rPr lang="en-US" altLang="zh-CN" dirty="0" smtClean="0"/>
              <a:t>data is to be delivered</a:t>
            </a:r>
            <a:r>
              <a:rPr lang="en-GB" altLang="zh-CN" dirty="0" smtClean="0"/>
              <a:t> (</a:t>
            </a:r>
            <a:r>
              <a:rPr lang="en-GB" altLang="zh-CN" i="1" dirty="0" smtClean="0">
                <a:solidFill>
                  <a:srgbClr val="FF0000"/>
                </a:solidFill>
              </a:rPr>
              <a:t>no timing constraints</a:t>
            </a:r>
            <a:r>
              <a:rPr lang="en-GB" altLang="zh-CN" dirty="0" smtClean="0"/>
              <a:t>) </a:t>
            </a:r>
          </a:p>
          <a:p>
            <a:pPr lvl="1"/>
            <a:r>
              <a:rPr lang="en-GB" altLang="zh-CN" dirty="0" smtClean="0"/>
              <a:t>e.g., transmitting a file</a:t>
            </a:r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Synchronous transmission mode:</a:t>
            </a:r>
            <a:r>
              <a:rPr lang="en-GB" altLang="zh-CN" dirty="0" smtClean="0"/>
              <a:t> </a:t>
            </a:r>
            <a:r>
              <a:rPr lang="en-GB" altLang="zh-CN" i="1" dirty="0" smtClean="0">
                <a:solidFill>
                  <a:srgbClr val="FF0000"/>
                </a:solidFill>
              </a:rPr>
              <a:t>maximum end-to-end delay</a:t>
            </a:r>
            <a:r>
              <a:rPr lang="en-GB" altLang="zh-CN" dirty="0" smtClean="0"/>
              <a:t> is defined for each unit in a data stream</a:t>
            </a:r>
          </a:p>
          <a:p>
            <a:pPr>
              <a:spcAft>
                <a:spcPts val="600"/>
              </a:spcAft>
            </a:pPr>
            <a:r>
              <a:rPr lang="en-GB" altLang="zh-CN" b="1" dirty="0" smtClean="0"/>
              <a:t>Isochronous transmission mode:</a:t>
            </a:r>
            <a:r>
              <a:rPr lang="en-GB" altLang="zh-CN" dirty="0" smtClean="0"/>
              <a:t> data units are transferred on time; subject to a </a:t>
            </a:r>
            <a:r>
              <a:rPr lang="en-GB" altLang="zh-CN" i="1" dirty="0" smtClean="0">
                <a:solidFill>
                  <a:srgbClr val="FF0000"/>
                </a:solidFill>
              </a:rPr>
              <a:t>maximum and minimum end-to-end delay</a:t>
            </a:r>
            <a:r>
              <a:rPr lang="en-GB" altLang="zh-CN" dirty="0" smtClean="0"/>
              <a:t>, also referred to as </a:t>
            </a:r>
            <a:r>
              <a:rPr lang="en-GB" altLang="zh-CN" i="1" dirty="0" smtClean="0">
                <a:solidFill>
                  <a:srgbClr val="FF0000"/>
                </a:solidFill>
              </a:rPr>
              <a:t>bounded (delay) jitter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Particularly interesting for distributed multimedia systems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83568" y="4941168"/>
            <a:ext cx="41764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 smtClean="0"/>
              <a:t>Support for Continuous Media:</a:t>
            </a:r>
            <a:br>
              <a:rPr lang="en-GB" altLang="zh-CN" dirty="0" smtClean="0"/>
            </a:br>
            <a:r>
              <a:rPr lang="en-GB" altLang="zh-CN" sz="4400" dirty="0" smtClean="0"/>
              <a:t>Data Stream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altLang="zh-CN" dirty="0" smtClean="0"/>
              <a:t>Streams can be simple or complex</a:t>
            </a:r>
          </a:p>
          <a:p>
            <a:r>
              <a:rPr lang="en-GB" altLang="zh-CN" dirty="0" smtClean="0"/>
              <a:t>A </a:t>
            </a:r>
            <a:r>
              <a:rPr lang="en-GB" altLang="zh-CN" b="1" dirty="0" smtClean="0"/>
              <a:t>simple stream </a:t>
            </a:r>
            <a:r>
              <a:rPr lang="en-GB" altLang="zh-CN" dirty="0" smtClean="0"/>
              <a:t>consists of only a single sequence of data</a:t>
            </a:r>
          </a:p>
          <a:p>
            <a:r>
              <a:rPr lang="en-GB" altLang="zh-CN" dirty="0" smtClean="0"/>
              <a:t>A </a:t>
            </a:r>
            <a:r>
              <a:rPr lang="en-GB" altLang="zh-CN" b="1" dirty="0" smtClean="0"/>
              <a:t>complex stream </a:t>
            </a:r>
            <a:r>
              <a:rPr lang="en-GB" altLang="zh-CN" dirty="0" smtClean="0"/>
              <a:t>consists of several related simple streams, called </a:t>
            </a:r>
            <a:r>
              <a:rPr lang="en-GB" altLang="zh-CN" dirty="0" err="1" smtClean="0">
                <a:solidFill>
                  <a:srgbClr val="FF0000"/>
                </a:solidFill>
              </a:rPr>
              <a:t>substreams</a:t>
            </a:r>
            <a:endParaRPr lang="en-GB" altLang="zh-CN" dirty="0" smtClean="0">
              <a:solidFill>
                <a:srgbClr val="FF0000"/>
              </a:solidFill>
            </a:endParaRPr>
          </a:p>
          <a:p>
            <a:pPr lvl="1"/>
            <a:r>
              <a:rPr lang="en-GB" altLang="zh-CN" dirty="0" smtClean="0"/>
              <a:t>The relation between the </a:t>
            </a:r>
            <a:r>
              <a:rPr lang="en-GB" altLang="zh-CN" dirty="0" err="1" smtClean="0"/>
              <a:t>substreams</a:t>
            </a:r>
            <a:r>
              <a:rPr lang="en-GB" altLang="zh-CN" dirty="0" smtClean="0"/>
              <a:t> in a complex stream is often also </a:t>
            </a:r>
            <a:r>
              <a:rPr lang="en-GB" altLang="zh-CN" i="1" u="sng" dirty="0" smtClean="0"/>
              <a:t>time dependent</a:t>
            </a:r>
          </a:p>
          <a:p>
            <a:pPr lvl="1"/>
            <a:r>
              <a:rPr lang="en-GB" altLang="zh-CN" b="1" dirty="0" smtClean="0"/>
              <a:t>Example 1</a:t>
            </a:r>
            <a:r>
              <a:rPr lang="en-GB" altLang="zh-CN" dirty="0" smtClean="0"/>
              <a:t>: complex stream used for transmitting </a:t>
            </a:r>
            <a:r>
              <a:rPr lang="en-GB" altLang="zh-CN" dirty="0" smtClean="0">
                <a:solidFill>
                  <a:srgbClr val="FF0000"/>
                </a:solidFill>
              </a:rPr>
              <a:t>stereo audio </a:t>
            </a:r>
            <a:r>
              <a:rPr lang="en-GB" altLang="zh-CN" dirty="0" smtClean="0"/>
              <a:t>consists of two (continuously synchronized) </a:t>
            </a:r>
            <a:r>
              <a:rPr lang="en-GB" altLang="zh-CN" dirty="0" err="1" smtClean="0"/>
              <a:t>substreams</a:t>
            </a:r>
            <a:r>
              <a:rPr lang="en-GB" altLang="zh-CN" dirty="0" smtClean="0"/>
              <a:t>, each used for a single audio channel</a:t>
            </a:r>
          </a:p>
          <a:p>
            <a:pPr lvl="1"/>
            <a:r>
              <a:rPr lang="en-GB" altLang="zh-CN" b="1" dirty="0" smtClean="0"/>
              <a:t>Example 2</a:t>
            </a:r>
            <a:r>
              <a:rPr lang="en-GB" altLang="zh-CN" dirty="0" smtClean="0"/>
              <a:t>: complex stream used for transmitting a </a:t>
            </a:r>
            <a:r>
              <a:rPr lang="en-GB" altLang="zh-CN" dirty="0" smtClean="0">
                <a:solidFill>
                  <a:srgbClr val="FF0000"/>
                </a:solidFill>
              </a:rPr>
              <a:t>movie</a:t>
            </a:r>
            <a:r>
              <a:rPr lang="en-GB" altLang="zh-CN" dirty="0" smtClean="0"/>
              <a:t>, consists of a single video stream along with two streams for the sound in stereo. A fourth stream might contain subtitles.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Streaming Stored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smtClean="0"/>
              <a:t>A general architecture for streaming stored multimedia data over a network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068960"/>
            <a:ext cx="6176963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>
                <a:ea typeface="宋体" charset="-122"/>
              </a:rPr>
              <a:t>Streaming Stored </a:t>
            </a:r>
            <a:r>
              <a:rPr lang="en-US" altLang="zh-CN" dirty="0" smtClean="0">
                <a:ea typeface="宋体" charset="-122"/>
              </a:rPr>
              <a:t>Multimedia: </a:t>
            </a:r>
            <a:br>
              <a:rPr lang="en-US" altLang="zh-CN" dirty="0" smtClean="0">
                <a:ea typeface="宋体" charset="-122"/>
              </a:rPr>
            </a:br>
            <a:r>
              <a:rPr lang="en-US" altLang="zh-CN" dirty="0" smtClean="0">
                <a:ea typeface="宋体" charset="-122"/>
              </a:rPr>
              <a:t>What is it?</a:t>
            </a:r>
            <a:endParaRPr lang="en-US" altLang="zh-CN" dirty="0">
              <a:ea typeface="宋体" charset="-122"/>
            </a:endParaRPr>
          </a:p>
        </p:txBody>
      </p:sp>
      <p:graphicFrame>
        <p:nvGraphicFramePr>
          <p:cNvPr id="222354" name="Object 146"/>
          <p:cNvGraphicFramePr>
            <a:graphicFrameLocks noChangeAspect="1"/>
          </p:cNvGraphicFramePr>
          <p:nvPr/>
        </p:nvGraphicFramePr>
        <p:xfrm>
          <a:off x="2946400" y="4976813"/>
          <a:ext cx="701675" cy="987425"/>
        </p:xfrm>
        <a:graphic>
          <a:graphicData uri="http://schemas.openxmlformats.org/presentationml/2006/ole">
            <p:oleObj spid="_x0000_s43010" name="Clip" r:id="rId4" imgW="857160" imgH="1324080" progId="">
              <p:embed/>
            </p:oleObj>
          </a:graphicData>
        </a:graphic>
      </p:graphicFrame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2665413" y="4602163"/>
            <a:ext cx="1281112" cy="363537"/>
            <a:chOff x="3621" y="3265"/>
            <a:chExt cx="1776" cy="744"/>
          </a:xfrm>
        </p:grpSpPr>
        <p:pic>
          <p:nvPicPr>
            <p:cNvPr id="222343" name="Picture 135" descr="reel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2" y="3288"/>
              <a:ext cx="1401" cy="4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7" y="384"/>
                </a:cxn>
                <a:cxn ang="0">
                  <a:pos x="114" y="381"/>
                </a:cxn>
                <a:cxn ang="0">
                  <a:pos x="132" y="357"/>
                </a:cxn>
                <a:cxn ang="0">
                  <a:pos x="210" y="402"/>
                </a:cxn>
                <a:cxn ang="0">
                  <a:pos x="450" y="384"/>
                </a:cxn>
                <a:cxn ang="0">
                  <a:pos x="486" y="393"/>
                </a:cxn>
                <a:cxn ang="0">
                  <a:pos x="690" y="417"/>
                </a:cxn>
                <a:cxn ang="0">
                  <a:pos x="1074" y="438"/>
                </a:cxn>
                <a:cxn ang="0">
                  <a:pos x="1401" y="420"/>
                </a:cxn>
                <a:cxn ang="0">
                  <a:pos x="1392" y="165"/>
                </a:cxn>
                <a:cxn ang="0">
                  <a:pos x="291" y="0"/>
                </a:cxn>
                <a:cxn ang="0">
                  <a:pos x="0" y="6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58"/>
              <a:ext cx="999" cy="1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17" y="12"/>
                </a:cxn>
                <a:cxn ang="0">
                  <a:pos x="744" y="36"/>
                </a:cxn>
                <a:cxn ang="0">
                  <a:pos x="801" y="42"/>
                </a:cxn>
                <a:cxn ang="0">
                  <a:pos x="876" y="6"/>
                </a:cxn>
                <a:cxn ang="0">
                  <a:pos x="933" y="0"/>
                </a:cxn>
                <a:cxn ang="0">
                  <a:pos x="981" y="15"/>
                </a:cxn>
                <a:cxn ang="0">
                  <a:pos x="999" y="51"/>
                </a:cxn>
                <a:cxn ang="0">
                  <a:pos x="987" y="123"/>
                </a:cxn>
                <a:cxn ang="0">
                  <a:pos x="18" y="120"/>
                </a:cxn>
                <a:cxn ang="0">
                  <a:pos x="0" y="6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22346" name="Picture 138" descr="video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57"/>
          <p:cNvGrpSpPr>
            <a:grpSpLocks/>
          </p:cNvGrpSpPr>
          <p:nvPr/>
        </p:nvGrpSpPr>
        <p:grpSpPr bwMode="auto">
          <a:xfrm>
            <a:off x="1498600" y="3467100"/>
            <a:ext cx="1577975" cy="1057275"/>
            <a:chOff x="944" y="2184"/>
            <a:chExt cx="994" cy="666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0" y="666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944" y="2336"/>
              <a:ext cx="7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charset="-122"/>
                </a:rPr>
                <a:t>1.  video</a:t>
              </a:r>
            </a:p>
            <a:p>
              <a:r>
                <a:rPr lang="en-US" altLang="zh-CN">
                  <a:ea typeface="宋体" charset="-122"/>
                </a:rPr>
                <a:t>recorded</a:t>
              </a:r>
            </a:p>
          </p:txBody>
        </p:sp>
      </p:grpSp>
      <p:grpSp>
        <p:nvGrpSpPr>
          <p:cNvPr id="4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5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6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7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8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0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11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3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14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6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18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19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2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24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0" y="666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63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charset="-122"/>
                </a:rPr>
                <a:t>2. video</a:t>
              </a:r>
            </a:p>
            <a:p>
              <a:r>
                <a:rPr lang="en-US" altLang="zh-CN">
                  <a:solidFill>
                    <a:srgbClr val="FF0000"/>
                  </a:solidFill>
                  <a:ea typeface="宋体" charset="-122"/>
                </a:rPr>
                <a:t>sent</a:t>
              </a:r>
            </a:p>
          </p:txBody>
        </p:sp>
      </p:grpSp>
      <p:grpSp>
        <p:nvGrpSpPr>
          <p:cNvPr id="25" name="Group 359"/>
          <p:cNvGrpSpPr>
            <a:grpSpLocks/>
          </p:cNvGrpSpPr>
          <p:nvPr/>
        </p:nvGrpSpPr>
        <p:grpSpPr bwMode="auto">
          <a:xfrm>
            <a:off x="3914775" y="1830388"/>
            <a:ext cx="4903788" cy="2535237"/>
            <a:chOff x="2466" y="1153"/>
            <a:chExt cx="3089" cy="1597"/>
          </a:xfrm>
        </p:grpSpPr>
        <p:grpSp>
          <p:nvGrpSpPr>
            <p:cNvPr id="26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27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28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29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0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1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22336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222337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2338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22339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40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41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2234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2347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222348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49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50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22351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52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53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22355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222356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222357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222358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222359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2360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2236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22236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236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22364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65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66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22367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2368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222369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70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71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22372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2373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2374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12"/>
              <a:ext cx="162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2"/>
                  </a:solidFill>
                  <a:ea typeface="宋体" charset="-122"/>
                </a:rPr>
                <a:t>3. video received,</a:t>
              </a:r>
            </a:p>
            <a:p>
              <a:r>
                <a:rPr lang="en-US" altLang="zh-CN">
                  <a:solidFill>
                    <a:schemeClr val="accent2"/>
                  </a:solidFill>
                  <a:ea typeface="宋体" charset="-122"/>
                </a:rPr>
                <a:t>played out at client</a:t>
              </a:r>
              <a:endParaRPr lang="en-US" altLang="zh-CN">
                <a:ea typeface="宋体" charset="-122"/>
              </a:endParaRPr>
            </a:p>
          </p:txBody>
        </p:sp>
        <p:grpSp>
          <p:nvGrpSpPr>
            <p:cNvPr id="222375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ea typeface="宋体" charset="-122"/>
              </a:rPr>
              <a:t>Cumulative data</a:t>
            </a:r>
          </a:p>
        </p:txBody>
      </p:sp>
      <p:grpSp>
        <p:nvGrpSpPr>
          <p:cNvPr id="222378" name="Group 365"/>
          <p:cNvGrpSpPr>
            <a:grpSpLocks/>
          </p:cNvGrpSpPr>
          <p:nvPr/>
        </p:nvGrpSpPr>
        <p:grpSpPr bwMode="auto">
          <a:xfrm>
            <a:off x="4451350" y="1657350"/>
            <a:ext cx="3530600" cy="4346575"/>
            <a:chOff x="2804" y="1044"/>
            <a:chExt cx="2224" cy="2738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2224" cy="7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1" u="sng">
                  <a:solidFill>
                    <a:schemeClr val="accent2"/>
                  </a:solidFill>
                  <a:ea typeface="宋体" charset="-122"/>
                </a:rPr>
                <a:t>streaming:</a:t>
              </a:r>
              <a:r>
                <a:rPr lang="en-US" altLang="zh-CN">
                  <a:ea typeface="宋体" charset="-122"/>
                </a:rPr>
                <a:t> at this time, client </a:t>
              </a:r>
            </a:p>
            <a:p>
              <a:r>
                <a:rPr lang="en-US" altLang="zh-CN">
                  <a:ea typeface="宋体" charset="-122"/>
                </a:rPr>
                <a:t>playing out early part of video, </a:t>
              </a:r>
            </a:p>
            <a:p>
              <a:r>
                <a:rPr lang="en-US" altLang="zh-CN">
                  <a:ea typeface="宋体" charset="-122"/>
                </a:rPr>
                <a:t>while server still sending later</a:t>
              </a:r>
            </a:p>
            <a:p>
              <a:r>
                <a:rPr lang="en-US" altLang="zh-CN">
                  <a:ea typeface="宋体" charset="-122"/>
                </a:rPr>
                <a:t>part of video</a:t>
              </a:r>
            </a:p>
          </p:txBody>
        </p:sp>
      </p:grpSp>
      <p:grpSp>
        <p:nvGrpSpPr>
          <p:cNvPr id="222379" name="Group 364"/>
          <p:cNvGrpSpPr>
            <a:grpSpLocks/>
          </p:cNvGrpSpPr>
          <p:nvPr/>
        </p:nvGrpSpPr>
        <p:grpSpPr bwMode="auto">
          <a:xfrm>
            <a:off x="3981450" y="3908425"/>
            <a:ext cx="1743075" cy="641350"/>
            <a:chOff x="2508" y="2462"/>
            <a:chExt cx="1098" cy="404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722" y="2462"/>
              <a:ext cx="660" cy="404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ysDot"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i="1">
                  <a:ea typeface="宋体" charset="-122"/>
                </a:rPr>
                <a:t>network</a:t>
              </a:r>
            </a:p>
            <a:p>
              <a:pPr algn="ctr"/>
              <a:r>
                <a:rPr lang="en-US" altLang="zh-CN" i="1">
                  <a:ea typeface="宋体" charset="-122"/>
                </a:rPr>
                <a:t>delay</a:t>
              </a:r>
              <a:endParaRPr lang="en-US" altLang="zh-CN">
                <a:ea typeface="宋体" charset="-122"/>
              </a:endParaRP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588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time</a:t>
            </a:r>
          </a:p>
        </p:txBody>
      </p:sp>
      <p:sp>
        <p:nvSpPr>
          <p:cNvPr id="160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6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63" name="灯片编号占位符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3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Line 2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5091" name="Line 3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5092" name="Text Box 4"/>
          <p:cNvSpPr txBox="1">
            <a:spLocks noChangeArrowheads="1"/>
          </p:cNvSpPr>
          <p:nvPr/>
        </p:nvSpPr>
        <p:spPr bwMode="auto">
          <a:xfrm>
            <a:off x="1470025" y="1593850"/>
            <a:ext cx="2025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charset="-122"/>
              </a:rPr>
              <a:t>       constant bit </a:t>
            </a:r>
          </a:p>
          <a:p>
            <a:r>
              <a:rPr lang="en-US" altLang="zh-CN">
                <a:solidFill>
                  <a:srgbClr val="FF0000"/>
                </a:solidFill>
                <a:ea typeface="宋体" charset="-122"/>
              </a:rPr>
              <a:t>               rate</a:t>
            </a:r>
          </a:p>
          <a:p>
            <a:r>
              <a:rPr lang="en-US" altLang="zh-CN">
                <a:solidFill>
                  <a:srgbClr val="FF0000"/>
                </a:solidFill>
                <a:ea typeface="宋体" charset="-122"/>
              </a:rPr>
              <a:t>transmission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5" name="Group 8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6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098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099" name="Line 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101" name="Line 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102" name="Line 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8" name="Group 15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9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105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106" name="Line 1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108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109" name="Line 2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1" name="Group 22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12" name="Group 2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1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13" name="Line 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" name="Group 2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1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16" name="Line 2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" name="Group 2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345118" name="Line 3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19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Group 32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16" name="Group 33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17" name="Group 34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2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24" name="Line 3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" name="Group 37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2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27" name="Line 3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9" name="Group 40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0" name="Group 4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3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31" name="Line 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" name="Group 4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3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34" name="Line 4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345135" name="Text Box 47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ea typeface="宋体" charset="-122"/>
              </a:rPr>
              <a:t>Cumulative data</a:t>
            </a:r>
          </a:p>
        </p:txBody>
      </p:sp>
      <p:sp>
        <p:nvSpPr>
          <p:cNvPr id="345136" name="Text Box 48"/>
          <p:cNvSpPr txBox="1">
            <a:spLocks noChangeArrowheads="1"/>
          </p:cNvSpPr>
          <p:nvPr/>
        </p:nvSpPr>
        <p:spPr bwMode="auto">
          <a:xfrm>
            <a:off x="8099425" y="4356100"/>
            <a:ext cx="6588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time</a:t>
            </a:r>
          </a:p>
        </p:txBody>
      </p:sp>
      <p:grpSp>
        <p:nvGrpSpPr>
          <p:cNvPr id="22" name="Group 49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23" name="Group 50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24" name="Group 51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345140" name="Line 5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41" name="Line 5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54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345143" name="Line 5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44" name="Line 5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57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27" name="Group 5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4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48" name="Line 6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" name="Group 6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50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51" name="Line 6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9" name="Group 64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0" name="Group 65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5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55" name="Line 6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" name="Group 68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57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58" name="Line 7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45186" name="Group 71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345160" name="Line 7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61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5189" name="Group 74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345163" name="Line 7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64" name="Line 7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5190" name="Group 77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345166" name="Line 78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5167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5193" name="Group 80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45196" name="Group 8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45170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71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5197" name="Group 8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4517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174" name="Line 8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45175" name="Text Box 87"/>
            <p:cNvSpPr txBox="1">
              <a:spLocks noChangeArrowheads="1"/>
            </p:cNvSpPr>
            <p:nvPr/>
          </p:nvSpPr>
          <p:spPr bwMode="auto">
            <a:xfrm>
              <a:off x="1740" y="1724"/>
              <a:ext cx="660" cy="750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i="1">
                  <a:ea typeface="宋体" charset="-122"/>
                </a:rPr>
                <a:t>variable</a:t>
              </a:r>
            </a:p>
            <a:p>
              <a:pPr algn="ctr"/>
              <a:r>
                <a:rPr lang="en-US" altLang="zh-CN" i="1">
                  <a:ea typeface="宋体" charset="-122"/>
                </a:rPr>
                <a:t>network</a:t>
              </a:r>
            </a:p>
            <a:p>
              <a:pPr algn="ctr"/>
              <a:r>
                <a:rPr lang="en-US" altLang="zh-CN" i="1">
                  <a:ea typeface="宋体" charset="-122"/>
                </a:rPr>
                <a:t>delay</a:t>
              </a:r>
            </a:p>
            <a:p>
              <a:pPr algn="ctr"/>
              <a:r>
                <a:rPr lang="en-US" altLang="zh-CN" i="1">
                  <a:solidFill>
                    <a:srgbClr val="FF0000"/>
                  </a:solidFill>
                  <a:ea typeface="宋体" charset="-122"/>
                </a:rPr>
                <a:t>(jitter)</a:t>
              </a:r>
              <a:endParaRPr lang="en-US" altLang="zh-CN">
                <a:ea typeface="宋体" charset="-122"/>
              </a:endParaRPr>
            </a:p>
          </p:txBody>
        </p:sp>
        <p:sp>
          <p:nvSpPr>
            <p:cNvPr id="345176" name="Line 88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177" name="Text Box 89"/>
            <p:cNvSpPr txBox="1">
              <a:spLocks noChangeArrowheads="1"/>
            </p:cNvSpPr>
            <p:nvPr/>
          </p:nvSpPr>
          <p:spPr bwMode="auto">
            <a:xfrm>
              <a:off x="2773" y="1196"/>
              <a:ext cx="75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/>
              <a:r>
                <a:rPr lang="en-US" altLang="zh-CN">
                  <a:ea typeface="宋体" charset="-122"/>
                </a:rPr>
                <a:t>client</a:t>
              </a:r>
            </a:p>
            <a:p>
              <a:pPr algn="r"/>
              <a:r>
                <a:rPr lang="en-US" altLang="zh-CN">
                  <a:ea typeface="宋体" charset="-122"/>
                </a:rPr>
                <a:t>reception</a:t>
              </a:r>
            </a:p>
          </p:txBody>
        </p:sp>
      </p:grpSp>
      <p:grpSp>
        <p:nvGrpSpPr>
          <p:cNvPr id="345200" name="Group 90"/>
          <p:cNvGrpSpPr>
            <a:grpSpLocks/>
          </p:cNvGrpSpPr>
          <p:nvPr/>
        </p:nvGrpSpPr>
        <p:grpSpPr bwMode="auto">
          <a:xfrm>
            <a:off x="2974975" y="1806575"/>
            <a:ext cx="5126038" cy="3209925"/>
            <a:chOff x="1874" y="1138"/>
            <a:chExt cx="3229" cy="2022"/>
          </a:xfrm>
        </p:grpSpPr>
        <p:grpSp>
          <p:nvGrpSpPr>
            <p:cNvPr id="345203" name="Group 91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45206" name="Group 92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45207" name="Group 93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45208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45211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345184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5185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5214" name="Group 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345187" name="Line 9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5188" name="Line 100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45215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45218" name="Group 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345191" name="Line 10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5192" name="Line 10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45222" name="Group 1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345194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45195" name="Line 10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45225" name="Group 108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45230" name="Group 10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198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199" name="Line 1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45231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201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202" name="Line 1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45232" name="Group 115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34520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205" name="Line 11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45233" name="Group 118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45234" name="Group 119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45235" name="Group 120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209" name="Line 1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210" name="Line 12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45236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212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213" name="Line 12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45237" name="Group 126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45238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216" name="Line 1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217" name="Line 1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4523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5219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220" name="Line 13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345221" name="Text Box 133"/>
            <p:cNvSpPr txBox="1">
              <a:spLocks noChangeArrowheads="1"/>
            </p:cNvSpPr>
            <p:nvPr/>
          </p:nvSpPr>
          <p:spPr bwMode="auto">
            <a:xfrm>
              <a:off x="3827" y="1250"/>
              <a:ext cx="1276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a typeface="宋体" charset="-122"/>
                </a:rPr>
                <a:t>       </a:t>
              </a:r>
              <a:r>
                <a:rPr lang="en-US" altLang="zh-CN" dirty="0">
                  <a:solidFill>
                    <a:schemeClr val="accent2"/>
                  </a:solidFill>
                  <a:ea typeface="宋体" charset="-122"/>
                </a:rPr>
                <a:t>constant bit </a:t>
              </a:r>
            </a:p>
            <a:p>
              <a:r>
                <a:rPr lang="en-US" altLang="zh-CN" dirty="0">
                  <a:solidFill>
                    <a:schemeClr val="accent2"/>
                  </a:solidFill>
                  <a:ea typeface="宋体" charset="-122"/>
                </a:rPr>
                <a:t>     rate </a:t>
              </a:r>
              <a:r>
                <a:rPr lang="en-US" altLang="zh-CN" dirty="0" err="1">
                  <a:solidFill>
                    <a:schemeClr val="accent2"/>
                  </a:solidFill>
                  <a:ea typeface="宋体" charset="-122"/>
                </a:rPr>
                <a:t>playout</a:t>
              </a:r>
              <a:endParaRPr lang="en-US" altLang="zh-CN" dirty="0">
                <a:solidFill>
                  <a:schemeClr val="accent2"/>
                </a:solidFill>
                <a:ea typeface="宋体" charset="-122"/>
              </a:endParaRPr>
            </a:p>
            <a:p>
              <a:r>
                <a:rPr lang="en-US" altLang="zh-CN" dirty="0">
                  <a:solidFill>
                    <a:schemeClr val="accent2"/>
                  </a:solidFill>
                  <a:ea typeface="宋体" charset="-122"/>
                </a:rPr>
                <a:t> at client</a:t>
              </a:r>
            </a:p>
          </p:txBody>
        </p:sp>
        <p:grpSp>
          <p:nvGrpSpPr>
            <p:cNvPr id="345240" name="Group 134"/>
            <p:cNvGrpSpPr>
              <a:grpSpLocks/>
            </p:cNvGrpSpPr>
            <p:nvPr/>
          </p:nvGrpSpPr>
          <p:grpSpPr bwMode="auto">
            <a:xfrm>
              <a:off x="1874" y="2756"/>
              <a:ext cx="1059" cy="404"/>
              <a:chOff x="1874" y="2756"/>
              <a:chExt cx="1059" cy="404"/>
            </a:xfrm>
          </p:grpSpPr>
          <p:sp>
            <p:nvSpPr>
              <p:cNvPr id="345223" name="Text Box 135"/>
              <p:cNvSpPr txBox="1">
                <a:spLocks noChangeArrowheads="1"/>
              </p:cNvSpPr>
              <p:nvPr/>
            </p:nvSpPr>
            <p:spPr bwMode="auto">
              <a:xfrm>
                <a:off x="1874" y="2756"/>
                <a:ext cx="1059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2"/>
                    </a:solidFill>
                    <a:ea typeface="宋体" charset="-122"/>
                  </a:rPr>
                  <a:t>client </a:t>
                </a:r>
                <a:r>
                  <a:rPr lang="en-US" altLang="zh-CN" dirty="0" err="1">
                    <a:solidFill>
                      <a:schemeClr val="accent2"/>
                    </a:solidFill>
                    <a:ea typeface="宋体" charset="-122"/>
                  </a:rPr>
                  <a:t>playout</a:t>
                </a:r>
                <a:endParaRPr lang="en-US" altLang="zh-CN" dirty="0">
                  <a:solidFill>
                    <a:schemeClr val="accent2"/>
                  </a:solidFill>
                  <a:ea typeface="宋体" charset="-122"/>
                </a:endParaRPr>
              </a:p>
              <a:p>
                <a:pPr algn="ctr"/>
                <a:r>
                  <a:rPr lang="en-US" altLang="zh-CN" dirty="0">
                    <a:solidFill>
                      <a:schemeClr val="accent2"/>
                    </a:solidFill>
                    <a:ea typeface="宋体" charset="-122"/>
                  </a:rPr>
                  <a:t>delay</a:t>
                </a:r>
                <a:endParaRPr lang="en-US" altLang="zh-CN" dirty="0">
                  <a:ea typeface="宋体" charset="-122"/>
                </a:endParaRPr>
              </a:p>
            </p:txBody>
          </p:sp>
          <p:sp>
            <p:nvSpPr>
              <p:cNvPr id="345224" name="Line 136"/>
              <p:cNvSpPr>
                <a:spLocks noChangeShapeType="1"/>
              </p:cNvSpPr>
              <p:nvPr/>
            </p:nvSpPr>
            <p:spPr bwMode="auto">
              <a:xfrm flipV="1">
                <a:off x="1927" y="2988"/>
                <a:ext cx="851" cy="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5241" name="Group 137"/>
          <p:cNvGrpSpPr>
            <a:grpSpLocks/>
          </p:cNvGrpSpPr>
          <p:nvPr/>
        </p:nvGrpSpPr>
        <p:grpSpPr bwMode="auto">
          <a:xfrm>
            <a:off x="4460875" y="2971800"/>
            <a:ext cx="517525" cy="957263"/>
            <a:chOff x="2810" y="1872"/>
            <a:chExt cx="326" cy="603"/>
          </a:xfrm>
        </p:grpSpPr>
        <p:sp>
          <p:nvSpPr>
            <p:cNvPr id="345226" name="Line 138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227" name="Text Box 139"/>
            <p:cNvSpPr txBox="1">
              <a:spLocks noChangeArrowheads="1"/>
            </p:cNvSpPr>
            <p:nvPr/>
          </p:nvSpPr>
          <p:spPr bwMode="auto">
            <a:xfrm rot="-5400000">
              <a:off x="2675" y="2014"/>
              <a:ext cx="59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09900"/>
                  </a:solidFill>
                  <a:ea typeface="宋体" charset="-122"/>
                </a:rPr>
                <a:t>buffered</a:t>
              </a:r>
            </a:p>
            <a:p>
              <a:pPr algn="ctr"/>
              <a:r>
                <a:rPr lang="en-US" altLang="zh-CN" sz="1400">
                  <a:solidFill>
                    <a:srgbClr val="009900"/>
                  </a:solidFill>
                  <a:ea typeface="宋体" charset="-122"/>
                </a:rPr>
                <a:t>data</a:t>
              </a:r>
              <a:endParaRPr lang="en-US" altLang="zh-CN">
                <a:ea typeface="宋体" charset="-122"/>
              </a:endParaRPr>
            </a:p>
          </p:txBody>
        </p:sp>
      </p:grpSp>
      <p:sp>
        <p:nvSpPr>
          <p:cNvPr id="345228" name="Rectangle 140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62925" cy="871538"/>
          </a:xfrm>
        </p:spPr>
        <p:txBody>
          <a:bodyPr/>
          <a:lstStyle/>
          <a:p>
            <a:pPr algn="l"/>
            <a:r>
              <a:rPr lang="en-US" altLang="zh-CN">
                <a:ea typeface="宋体" charset="-122"/>
              </a:rPr>
              <a:t>Delay Jitter</a:t>
            </a:r>
          </a:p>
        </p:txBody>
      </p:sp>
      <p:sp>
        <p:nvSpPr>
          <p:cNvPr id="345229" name="Rectangle 141"/>
          <p:cNvSpPr>
            <a:spLocks noGrp="1" noChangeArrowheads="1"/>
          </p:cNvSpPr>
          <p:nvPr>
            <p:ph type="body" idx="1"/>
          </p:nvPr>
        </p:nvSpPr>
        <p:spPr>
          <a:xfrm>
            <a:off x="733425" y="5207000"/>
            <a:ext cx="7772400" cy="8890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>
                <a:ea typeface="宋体" charset="-122"/>
              </a:rPr>
              <a:t>consider end-to-end delays of two consecutive packets: difference can be more or less than 20 msec (transmission time difference)</a:t>
            </a:r>
          </a:p>
        </p:txBody>
      </p:sp>
      <p:sp>
        <p:nvSpPr>
          <p:cNvPr id="14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4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47" name="灯片编号占位符 1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5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229" grpId="0" build="p" autoUpdateAnimBg="0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Autofit/>
          </a:bodyPr>
          <a:lstStyle/>
          <a:p>
            <a:r>
              <a:rPr lang="en-GB" altLang="zh-CN" sz="4000" dirty="0" smtClean="0"/>
              <a:t>Streams and Quality of Service (</a:t>
            </a:r>
            <a:r>
              <a:rPr lang="en-GB" altLang="zh-CN" sz="4000" dirty="0" err="1" smtClean="0"/>
              <a:t>QoS</a:t>
            </a:r>
            <a:r>
              <a:rPr lang="en-GB" altLang="zh-CN" sz="4000" dirty="0" smtClean="0"/>
              <a:t>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Timing and other </a:t>
            </a:r>
            <a:r>
              <a:rPr lang="en-GB" altLang="zh-CN" dirty="0" err="1" smtClean="0"/>
              <a:t>nonfunctional</a:t>
            </a:r>
            <a:r>
              <a:rPr lang="en-GB" altLang="zh-CN" dirty="0" smtClean="0"/>
              <a:t> requirements are generally expressed as </a:t>
            </a:r>
            <a:r>
              <a:rPr lang="en-GB" altLang="zh-CN" dirty="0" err="1" smtClean="0"/>
              <a:t>QoS</a:t>
            </a:r>
            <a:r>
              <a:rPr lang="en-GB" altLang="zh-CN" dirty="0" smtClean="0"/>
              <a:t> requirements.</a:t>
            </a:r>
          </a:p>
          <a:p>
            <a:pPr>
              <a:spcAft>
                <a:spcPts val="600"/>
              </a:spcAft>
            </a:pPr>
            <a:r>
              <a:rPr lang="en-GB" altLang="zh-CN" dirty="0" err="1" smtClean="0"/>
              <a:t>QoS</a:t>
            </a:r>
            <a:r>
              <a:rPr lang="en-GB" altLang="zh-CN" dirty="0" smtClean="0"/>
              <a:t> for continuous data streams mainly concerns timeliness, volume and reliability.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How do you specify </a:t>
            </a:r>
            <a:r>
              <a:rPr lang="en-US" altLang="zh-CN" dirty="0" err="1" smtClean="0"/>
              <a:t>QoS</a:t>
            </a:r>
            <a:r>
              <a:rPr lang="en-US" altLang="zh-CN" dirty="0" smtClean="0"/>
              <a:t>? A few important </a:t>
            </a:r>
            <a:r>
              <a:rPr lang="en-US" altLang="zh-CN" dirty="0" smtClean="0">
                <a:solidFill>
                  <a:srgbClr val="0070C0"/>
                </a:solidFill>
              </a:rPr>
              <a:t>properties</a:t>
            </a:r>
            <a:r>
              <a:rPr lang="en-US" altLang="zh-CN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required </a:t>
            </a:r>
            <a:r>
              <a:rPr lang="en-US" altLang="zh-CN" dirty="0" smtClean="0">
                <a:solidFill>
                  <a:srgbClr val="FF0000"/>
                </a:solidFill>
              </a:rPr>
              <a:t>bit rate </a:t>
            </a:r>
            <a:r>
              <a:rPr lang="en-US" altLang="zh-CN" dirty="0" smtClean="0"/>
              <a:t>at which data should be transported.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maximum delay </a:t>
            </a:r>
            <a:r>
              <a:rPr lang="en-US" altLang="zh-CN" dirty="0" smtClean="0"/>
              <a:t>until a session has been set up (i.e., when an application can start sending data).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maximum end-to-end delay </a:t>
            </a:r>
            <a:r>
              <a:rPr lang="en-US" altLang="zh-CN" dirty="0" smtClean="0"/>
              <a:t>(i.e., how long it will take until a data unit makes it to a recipient).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maximum delay variance, or </a:t>
            </a:r>
            <a:r>
              <a:rPr lang="en-US" altLang="zh-CN" dirty="0" smtClean="0">
                <a:solidFill>
                  <a:srgbClr val="FF0000"/>
                </a:solidFill>
              </a:rPr>
              <a:t>jitter</a:t>
            </a:r>
            <a:r>
              <a:rPr lang="en-US" altLang="zh-CN" dirty="0" smtClean="0"/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maximum round-trip delay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64096"/>
          </a:xfrm>
        </p:spPr>
        <p:txBody>
          <a:bodyPr>
            <a:normAutofit/>
          </a:bodyPr>
          <a:lstStyle/>
          <a:p>
            <a:r>
              <a:rPr lang="en-GB" altLang="zh-CN" sz="4000" dirty="0" smtClean="0"/>
              <a:t>Enforcing </a:t>
            </a:r>
            <a:r>
              <a:rPr lang="en-GB" altLang="zh-CN" sz="4000" dirty="0" err="1" smtClean="0"/>
              <a:t>QoS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376264"/>
          </a:xfrm>
        </p:spPr>
        <p:txBody>
          <a:bodyPr>
            <a:normAutofit fontScale="92500" lnSpcReduction="10000"/>
          </a:bodyPr>
          <a:lstStyle/>
          <a:p>
            <a:r>
              <a:rPr lang="en-GB" altLang="zh-CN" dirty="0" smtClean="0"/>
              <a:t>Given the underlying system offers only a </a:t>
            </a:r>
            <a:r>
              <a:rPr lang="en-GB" altLang="zh-CN" i="1" dirty="0" smtClean="0">
                <a:solidFill>
                  <a:srgbClr val="0070C0"/>
                </a:solidFill>
              </a:rPr>
              <a:t>best-effort</a:t>
            </a:r>
            <a:r>
              <a:rPr lang="en-GB" altLang="zh-CN" dirty="0" smtClean="0">
                <a:solidFill>
                  <a:srgbClr val="0070C0"/>
                </a:solidFill>
              </a:rPr>
              <a:t> </a:t>
            </a:r>
            <a:r>
              <a:rPr lang="en-GB" altLang="zh-CN" dirty="0" smtClean="0"/>
              <a:t>delivery service, </a:t>
            </a:r>
            <a:r>
              <a:rPr lang="en-GB" altLang="zh-CN" u="sng" dirty="0" smtClean="0"/>
              <a:t>DS try to conceal the lack of </a:t>
            </a:r>
            <a:r>
              <a:rPr lang="en-GB" altLang="zh-CN" u="sng" dirty="0" err="1" smtClean="0"/>
              <a:t>QoS</a:t>
            </a:r>
            <a:endParaRPr lang="en-US" altLang="zh-CN" u="sng" dirty="0" smtClean="0"/>
          </a:p>
          <a:p>
            <a:r>
              <a:rPr lang="en-US" altLang="zh-CN" dirty="0" smtClean="0"/>
              <a:t>There are various network-level mechanisms, </a:t>
            </a:r>
          </a:p>
          <a:p>
            <a:pPr lvl="1"/>
            <a:r>
              <a:rPr lang="en-US" altLang="zh-CN" dirty="0" smtClean="0"/>
              <a:t>such as </a:t>
            </a:r>
            <a:r>
              <a:rPr lang="en-US" altLang="zh-CN" dirty="0" smtClean="0">
                <a:solidFill>
                  <a:srgbClr val="FF0000"/>
                </a:solidFill>
              </a:rPr>
              <a:t>differentiated services </a:t>
            </a:r>
            <a:r>
              <a:rPr lang="en-US" altLang="zh-CN" dirty="0" smtClean="0"/>
              <a:t>by which certain packets can be prioritized.</a:t>
            </a:r>
          </a:p>
          <a:p>
            <a:pPr lvl="1"/>
            <a:r>
              <a:rPr lang="en-GB" altLang="zh-CN" dirty="0" smtClean="0"/>
              <a:t>Another technique: </a:t>
            </a:r>
            <a:r>
              <a:rPr lang="en-US" altLang="zh-CN" dirty="0" smtClean="0"/>
              <a:t>Use </a:t>
            </a:r>
            <a:r>
              <a:rPr lang="en-US" altLang="zh-CN" dirty="0" smtClean="0">
                <a:solidFill>
                  <a:srgbClr val="FF0000"/>
                </a:solidFill>
              </a:rPr>
              <a:t>buffers</a:t>
            </a:r>
            <a:r>
              <a:rPr lang="en-US" altLang="zh-CN" dirty="0" smtClean="0"/>
              <a:t> to reduce jitter: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789040"/>
            <a:ext cx="8452485" cy="272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/>
          <p:cNvGrpSpPr/>
          <p:nvPr/>
        </p:nvGrpSpPr>
        <p:grpSpPr>
          <a:xfrm>
            <a:off x="6119664" y="3645024"/>
            <a:ext cx="2628800" cy="1944216"/>
            <a:chOff x="6119664" y="3645024"/>
            <a:chExt cx="2628800" cy="1944216"/>
          </a:xfrm>
        </p:grpSpPr>
        <p:sp>
          <p:nvSpPr>
            <p:cNvPr id="9" name="TextBox 8"/>
            <p:cNvSpPr txBox="1"/>
            <p:nvPr/>
          </p:nvSpPr>
          <p:spPr>
            <a:xfrm>
              <a:off x="6119664" y="3645024"/>
              <a:ext cx="2628800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Solution to packet loss: Increase the buffer size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8100392" y="4437112"/>
              <a:ext cx="144016" cy="115212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2704"/>
          </a:xfrm>
        </p:spPr>
        <p:txBody>
          <a:bodyPr>
            <a:normAutofit fontScale="90000"/>
          </a:bodyPr>
          <a:lstStyle/>
          <a:p>
            <a:r>
              <a:rPr lang="en-GB" altLang="zh-CN" sz="5400" dirty="0" smtClean="0"/>
              <a:t>Enforcing </a:t>
            </a:r>
            <a:r>
              <a:rPr lang="en-GB" altLang="zh-CN" sz="5400" dirty="0" err="1" smtClean="0"/>
              <a:t>QoS</a:t>
            </a:r>
            <a:r>
              <a:rPr lang="en-GB" altLang="zh-CN" sz="5400" dirty="0" smtClean="0"/>
              <a:t> (continue…)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15212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Problem: </a:t>
            </a:r>
            <a:r>
              <a:rPr lang="en-US" altLang="zh-CN" dirty="0" smtClean="0"/>
              <a:t>How to reduce the effects of packet loss  (when multiple samples are in a single packet)?</a:t>
            </a:r>
          </a:p>
          <a:p>
            <a:r>
              <a:rPr lang="en-GB" altLang="zh-CN" dirty="0" smtClean="0">
                <a:solidFill>
                  <a:srgbClr val="FF0000"/>
                </a:solidFill>
              </a:rPr>
              <a:t>Answer:</a:t>
            </a:r>
            <a:r>
              <a:rPr lang="en-GB" altLang="zh-CN" dirty="0" smtClean="0"/>
              <a:t> Circumvented by interleaving frame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5934075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51520" y="2708920"/>
            <a:ext cx="2304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The effect of packet loss in (a) non-interleaved transmission and (b) interleaved transmission.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5736" y="4365104"/>
            <a:ext cx="69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solidFill>
                  <a:srgbClr val="FF0000"/>
                </a:solidFill>
                <a:latin typeface="Comic Sans MS" pitchFamily="66" charset="0"/>
              </a:rPr>
              <a:t>The resulting gap in successive frames is distributed over time</a:t>
            </a:r>
            <a:endParaRPr lang="zh-CN" alt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797152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/>
              <a:t>The approach </a:t>
            </a:r>
            <a:r>
              <a:rPr lang="en-GB" altLang="zh-CN" dirty="0" smtClean="0">
                <a:solidFill>
                  <a:srgbClr val="0070C0"/>
                </a:solidFill>
              </a:rPr>
              <a:t>requires a larger receive buffer</a:t>
            </a:r>
            <a:r>
              <a:rPr lang="en-GB" altLang="zh-CN" dirty="0" smtClean="0"/>
              <a:t> and imposes a higher start delay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Stream Synchronization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zh-CN" dirty="0" smtClean="0"/>
              <a:t>Different streams, possibly in the form of a complex stream, need to be </a:t>
            </a:r>
            <a:r>
              <a:rPr lang="en-GB" altLang="zh-CN" u="sng" dirty="0" smtClean="0"/>
              <a:t>mutually synchronized</a:t>
            </a:r>
            <a:r>
              <a:rPr lang="en-GB" altLang="zh-CN" dirty="0" smtClean="0"/>
              <a:t>.</a:t>
            </a:r>
          </a:p>
          <a:p>
            <a:r>
              <a:rPr lang="en-GB" altLang="zh-CN" dirty="0" smtClean="0"/>
              <a:t>Synchronization of streams deals with maintaining temporal relations between streams.</a:t>
            </a:r>
          </a:p>
          <a:p>
            <a:r>
              <a:rPr lang="en-GB" altLang="zh-CN" b="1" dirty="0" smtClean="0"/>
              <a:t>Two types of synchronization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Simplest form:</a:t>
            </a:r>
            <a:r>
              <a:rPr lang="en-GB" altLang="zh-CN" dirty="0" smtClean="0"/>
              <a:t> synchronization between a </a:t>
            </a:r>
            <a:r>
              <a:rPr lang="en-GB" altLang="zh-CN" u="sng" dirty="0" smtClean="0"/>
              <a:t>discrete</a:t>
            </a:r>
            <a:r>
              <a:rPr lang="en-GB" altLang="zh-CN" dirty="0" smtClean="0"/>
              <a:t> data stream and a </a:t>
            </a:r>
            <a:r>
              <a:rPr lang="en-GB" altLang="zh-CN" u="sng" dirty="0" smtClean="0"/>
              <a:t>continuous</a:t>
            </a:r>
            <a:r>
              <a:rPr lang="en-GB" altLang="zh-CN" dirty="0" smtClean="0"/>
              <a:t> data stream</a:t>
            </a:r>
          </a:p>
          <a:p>
            <a:pPr lvl="2"/>
            <a:r>
              <a:rPr lang="en-GB" altLang="zh-CN" dirty="0" smtClean="0"/>
              <a:t>E.g., slide show enhanced with audio</a:t>
            </a:r>
          </a:p>
          <a:p>
            <a:pPr lvl="1"/>
            <a:r>
              <a:rPr lang="en-GB" altLang="zh-CN" dirty="0" smtClean="0">
                <a:solidFill>
                  <a:srgbClr val="0070C0"/>
                </a:solidFill>
              </a:rPr>
              <a:t>More demanding type:</a:t>
            </a:r>
            <a:r>
              <a:rPr lang="en-GB" altLang="zh-CN" dirty="0" smtClean="0"/>
              <a:t> synchronization between </a:t>
            </a:r>
            <a:r>
              <a:rPr lang="en-GB" altLang="zh-CN" u="sng" dirty="0" smtClean="0"/>
              <a:t>continuous data streams </a:t>
            </a:r>
          </a:p>
          <a:p>
            <a:pPr lvl="2"/>
            <a:r>
              <a:rPr lang="en-GB" altLang="zh-CN" dirty="0" smtClean="0"/>
              <a:t>E.g., movie (1 video + 2 audio lip synchronization)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Distributed Systems Unit 4</a:t>
            </a:r>
            <a:endParaRPr lang="en-US" altLang="ko-KR">
              <a:latin typeface="Times New Roman" pitchFamily="18" charset="0"/>
            </a:endParaRPr>
          </a:p>
        </p:txBody>
      </p:sp>
      <p:sp>
        <p:nvSpPr>
          <p:cNvPr id="92164" name="Rectangle 2"/>
          <p:cNvSpPr>
            <a:spLocks noChangeArrowheads="1"/>
          </p:cNvSpPr>
          <p:nvPr/>
        </p:nvSpPr>
        <p:spPr bwMode="auto">
          <a:xfrm>
            <a:off x="4785866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ea typeface="굴림" pitchFamily="34" charset="-127"/>
            </a:endParaRP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0811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ea typeface="굴림" pitchFamily="34" charset="-127"/>
              </a:rPr>
              <a:t>Internet protocol stack</a:t>
            </a:r>
          </a:p>
        </p:txBody>
      </p:sp>
      <p:sp>
        <p:nvSpPr>
          <p:cNvPr id="9216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628800"/>
            <a:ext cx="4392488" cy="460851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ea typeface="굴림" pitchFamily="34" charset="-127"/>
              </a:rPr>
              <a:t>application:</a:t>
            </a:r>
            <a:r>
              <a:rPr lang="en-US" altLang="ko-KR" sz="2400" dirty="0" smtClean="0">
                <a:ea typeface="굴림" pitchFamily="34" charset="-127"/>
              </a:rPr>
              <a:t> supporting network applications</a:t>
            </a:r>
          </a:p>
          <a:p>
            <a:pPr lvl="1"/>
            <a:r>
              <a:rPr lang="en-US" altLang="ko-KR" sz="2000" dirty="0" smtClean="0">
                <a:ea typeface="굴림" pitchFamily="34" charset="-127"/>
              </a:rPr>
              <a:t>FTP, SMTP, HTTP</a:t>
            </a:r>
          </a:p>
          <a:p>
            <a:r>
              <a:rPr lang="en-US" altLang="ko-KR" sz="2400" dirty="0" smtClean="0">
                <a:solidFill>
                  <a:srgbClr val="FF0000"/>
                </a:solidFill>
                <a:ea typeface="굴림" pitchFamily="34" charset="-127"/>
              </a:rPr>
              <a:t>transport:</a:t>
            </a:r>
            <a:r>
              <a:rPr lang="en-US" altLang="ko-KR" sz="2400" dirty="0" smtClean="0">
                <a:ea typeface="굴림" pitchFamily="34" charset="-127"/>
              </a:rPr>
              <a:t> process-process data transfer</a:t>
            </a:r>
          </a:p>
          <a:p>
            <a:pPr lvl="1"/>
            <a:r>
              <a:rPr lang="en-US" altLang="ko-KR" sz="2000" dirty="0" smtClean="0">
                <a:ea typeface="굴림" pitchFamily="34" charset="-127"/>
              </a:rPr>
              <a:t>TCP, UDP</a:t>
            </a:r>
          </a:p>
          <a:p>
            <a:r>
              <a:rPr lang="en-US" altLang="ko-KR" sz="2400" dirty="0" smtClean="0">
                <a:solidFill>
                  <a:srgbClr val="FF0000"/>
                </a:solidFill>
                <a:ea typeface="굴림" pitchFamily="34" charset="-127"/>
              </a:rPr>
              <a:t>network:</a:t>
            </a:r>
            <a:r>
              <a:rPr lang="en-US" altLang="ko-KR" sz="2400" dirty="0" smtClean="0">
                <a:ea typeface="굴림" pitchFamily="34" charset="-127"/>
              </a:rPr>
              <a:t> routing of </a:t>
            </a:r>
            <a:r>
              <a:rPr lang="en-US" altLang="ko-KR" sz="2400" dirty="0" err="1" smtClean="0">
                <a:ea typeface="굴림" pitchFamily="34" charset="-127"/>
              </a:rPr>
              <a:t>datagrams</a:t>
            </a:r>
            <a:r>
              <a:rPr lang="en-US" altLang="ko-KR" sz="2400" dirty="0" smtClean="0">
                <a:ea typeface="굴림" pitchFamily="34" charset="-127"/>
              </a:rPr>
              <a:t> from source to destination</a:t>
            </a:r>
          </a:p>
          <a:p>
            <a:pPr lvl="1"/>
            <a:r>
              <a:rPr lang="en-US" altLang="ko-KR" sz="2000" dirty="0" smtClean="0">
                <a:ea typeface="굴림" pitchFamily="34" charset="-127"/>
              </a:rPr>
              <a:t>IP, routing protocols</a:t>
            </a:r>
          </a:p>
          <a:p>
            <a:r>
              <a:rPr lang="en-US" altLang="ko-KR" sz="2400" dirty="0" smtClean="0">
                <a:solidFill>
                  <a:srgbClr val="FF0000"/>
                </a:solidFill>
                <a:ea typeface="굴림" pitchFamily="34" charset="-127"/>
              </a:rPr>
              <a:t>link:</a:t>
            </a:r>
            <a:r>
              <a:rPr lang="en-US" altLang="ko-KR" sz="2400" dirty="0" smtClean="0">
                <a:ea typeface="굴림" pitchFamily="34" charset="-127"/>
              </a:rPr>
              <a:t> data transfer between neighboring network elements including error correction</a:t>
            </a:r>
          </a:p>
          <a:p>
            <a:pPr lvl="1"/>
            <a:r>
              <a:rPr lang="en-US" altLang="ko-KR" sz="2000" dirty="0" smtClean="0">
                <a:ea typeface="굴림" pitchFamily="34" charset="-127"/>
              </a:rPr>
              <a:t>PPP, Ethernet</a:t>
            </a:r>
          </a:p>
          <a:p>
            <a:r>
              <a:rPr lang="en-US" altLang="ko-KR" sz="2400" dirty="0" smtClean="0">
                <a:solidFill>
                  <a:srgbClr val="FF0000"/>
                </a:solidFill>
                <a:ea typeface="굴림" pitchFamily="34" charset="-127"/>
              </a:rPr>
              <a:t>physical:</a:t>
            </a:r>
            <a:r>
              <a:rPr lang="en-US" altLang="ko-KR" sz="2400" dirty="0" smtClean="0">
                <a:ea typeface="굴림" pitchFamily="34" charset="-127"/>
              </a:rPr>
              <a:t> bits “on the wire”</a:t>
            </a:r>
          </a:p>
          <a:p>
            <a:endParaRPr lang="en-US" altLang="ko-KR" sz="2400" dirty="0" smtClean="0">
              <a:ea typeface="굴림" pitchFamily="34" charset="-127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716016" y="1828800"/>
            <a:ext cx="1898650" cy="3552825"/>
            <a:chOff x="3076" y="888"/>
            <a:chExt cx="1196" cy="2238"/>
          </a:xfrm>
        </p:grpSpPr>
        <p:sp>
          <p:nvSpPr>
            <p:cNvPr id="92168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92169" name="Text Box 7"/>
            <p:cNvSpPr txBox="1">
              <a:spLocks noChangeArrowheads="1"/>
            </p:cNvSpPr>
            <p:nvPr/>
          </p:nvSpPr>
          <p:spPr bwMode="auto">
            <a:xfrm>
              <a:off x="3266" y="989"/>
              <a:ext cx="837" cy="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Comic Sans MS" pitchFamily="66" charset="0"/>
                  <a:ea typeface="굴림" pitchFamily="34" charset="-127"/>
                </a:rPr>
                <a:t>application</a:t>
              </a:r>
            </a:p>
            <a:p>
              <a:pPr algn="ctr"/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sz="1000" dirty="0" smtClean="0">
                <a:latin typeface="Comic Sans MS" pitchFamily="66" charset="0"/>
                <a:ea typeface="굴림" pitchFamily="34" charset="-127"/>
              </a:endParaRPr>
            </a:p>
            <a:p>
              <a:pPr algn="ctr"/>
              <a:r>
                <a:rPr lang="en-US" altLang="ko-KR" dirty="0" smtClean="0">
                  <a:latin typeface="Comic Sans MS" pitchFamily="66" charset="0"/>
                  <a:ea typeface="굴림" pitchFamily="34" charset="-127"/>
                </a:rPr>
                <a:t>transport</a:t>
              </a:r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sz="1050" dirty="0" smtClean="0">
                <a:latin typeface="Comic Sans MS" pitchFamily="66" charset="0"/>
                <a:ea typeface="굴림" pitchFamily="34" charset="-127"/>
              </a:endParaRPr>
            </a:p>
            <a:p>
              <a:pPr algn="ctr"/>
              <a:r>
                <a:rPr lang="en-US" altLang="ko-KR" dirty="0" smtClean="0">
                  <a:latin typeface="Comic Sans MS" pitchFamily="66" charset="0"/>
                  <a:ea typeface="굴림" pitchFamily="34" charset="-127"/>
                </a:rPr>
                <a:t>network</a:t>
              </a:r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sz="1000" dirty="0" smtClean="0">
                <a:latin typeface="Comic Sans MS" pitchFamily="66" charset="0"/>
                <a:ea typeface="굴림" pitchFamily="34" charset="-127"/>
              </a:endParaRPr>
            </a:p>
            <a:p>
              <a:pPr algn="ctr"/>
              <a:r>
                <a:rPr lang="en-US" altLang="ko-KR" dirty="0" smtClean="0">
                  <a:latin typeface="Comic Sans MS" pitchFamily="66" charset="0"/>
                  <a:ea typeface="굴림" pitchFamily="34" charset="-127"/>
                </a:rPr>
                <a:t>link</a:t>
              </a:r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  <a:p>
              <a:pPr algn="ctr"/>
              <a:endParaRPr lang="en-US" altLang="ko-KR" sz="1400" dirty="0" smtClean="0">
                <a:latin typeface="Comic Sans MS" pitchFamily="66" charset="0"/>
                <a:ea typeface="굴림" pitchFamily="34" charset="-127"/>
              </a:endParaRPr>
            </a:p>
            <a:p>
              <a:pPr algn="ctr"/>
              <a:r>
                <a:rPr lang="en-US" altLang="ko-KR" dirty="0" smtClean="0">
                  <a:latin typeface="Comic Sans MS" pitchFamily="66" charset="0"/>
                  <a:ea typeface="굴림" pitchFamily="34" charset="-127"/>
                </a:rPr>
                <a:t>physical</a:t>
              </a:r>
              <a:endParaRPr lang="en-US" altLang="ko-KR" dirty="0">
                <a:latin typeface="Comic Sans MS" pitchFamily="66" charset="0"/>
                <a:ea typeface="굴림" pitchFamily="34" charset="-127"/>
              </a:endParaRPr>
            </a:p>
          </p:txBody>
        </p:sp>
        <p:sp>
          <p:nvSpPr>
            <p:cNvPr id="92170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1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2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3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6804248" y="321297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020272" y="3212976"/>
            <a:ext cx="0" cy="2160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04248" y="5373216"/>
            <a:ext cx="20162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4288" y="3717032"/>
            <a:ext cx="176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latin typeface="Comic Sans MS" pitchFamily="66" charset="0"/>
              </a:rPr>
              <a:t>Lower-level protocols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4008" y="5589240"/>
            <a:ext cx="4032448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omic Sans MS" pitchFamily="66" charset="0"/>
              </a:rPr>
              <a:t>Observation: </a:t>
            </a:r>
            <a:r>
              <a:rPr lang="en-US" altLang="zh-CN" dirty="0" smtClean="0">
                <a:latin typeface="Comic Sans MS" pitchFamily="66" charset="0"/>
              </a:rPr>
              <a:t>For many distributed systems, </a:t>
            </a:r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the lowest-level interface </a:t>
            </a:r>
            <a:r>
              <a:rPr lang="en-US" altLang="zh-CN" dirty="0" smtClean="0">
                <a:latin typeface="Comic Sans MS" pitchFamily="66" charset="0"/>
              </a:rPr>
              <a:t>is that of the</a:t>
            </a:r>
            <a:r>
              <a:rPr lang="en-US" altLang="zh-CN" u="sng" dirty="0" smtClean="0">
                <a:latin typeface="Comic Sans MS" pitchFamily="66" charset="0"/>
              </a:rPr>
              <a:t>		</a:t>
            </a:r>
            <a:r>
              <a:rPr lang="en-US" altLang="zh-CN" dirty="0" smtClean="0">
                <a:latin typeface="Comic Sans MS" pitchFamily="66" charset="0"/>
              </a:rPr>
              <a:t>layer.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00192" y="6165304"/>
            <a:ext cx="10567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smtClean="0">
                <a:latin typeface="Comic Sans MS" pitchFamily="66" charset="0"/>
              </a:rPr>
              <a:t>network</a:t>
            </a:r>
            <a:endParaRPr lang="zh-CN" altLang="en-US" dirty="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 dirty="0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24712"/>
          </a:xfrm>
        </p:spPr>
        <p:txBody>
          <a:bodyPr/>
          <a:lstStyle/>
          <a:p>
            <a:r>
              <a:rPr lang="en-GB" altLang="zh-CN" dirty="0" smtClean="0"/>
              <a:t>Synchronization Mechanisms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79208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GB" altLang="zh-CN" dirty="0" smtClean="0"/>
              <a:t>The basic mechanisms for synchronizing two streams, which can be viewed at several different levels of abstraction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4" y="1988840"/>
            <a:ext cx="4381500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2276872"/>
            <a:ext cx="3312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 smtClean="0"/>
              <a:t>The principle of explicit synchronization on the level data units</a:t>
            </a:r>
            <a:endParaRPr lang="zh-CN" altLang="en-US" sz="2000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083893"/>
            <a:ext cx="54292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4869160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 smtClean="0"/>
              <a:t>The principle of synchronization as supported by high-level interface</a:t>
            </a:r>
            <a:endParaRPr lang="zh-CN" altLang="en-US" sz="20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Synchronization Mechanisms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altLang="zh-CN" dirty="0" smtClean="0"/>
              <a:t>2. The distribution of those mechanisms in a networked environment</a:t>
            </a:r>
          </a:p>
          <a:p>
            <a:pPr>
              <a:buNone/>
            </a:pPr>
            <a:endParaRPr lang="en-GB" altLang="zh-CN" b="1" dirty="0" smtClean="0"/>
          </a:p>
          <a:p>
            <a:pPr>
              <a:buNone/>
            </a:pPr>
            <a:r>
              <a:rPr lang="en-GB" altLang="zh-CN" b="1" dirty="0" smtClean="0"/>
              <a:t>Common practice:</a:t>
            </a:r>
            <a:endParaRPr lang="en-US" altLang="zh-CN" b="1" dirty="0" smtClean="0"/>
          </a:p>
          <a:p>
            <a:r>
              <a:rPr lang="en-US" altLang="zh-CN" dirty="0" smtClean="0"/>
              <a:t>Multiplex all </a:t>
            </a:r>
            <a:r>
              <a:rPr lang="en-US" altLang="zh-CN" dirty="0" err="1" smtClean="0"/>
              <a:t>substreams</a:t>
            </a:r>
            <a:r>
              <a:rPr lang="en-US" altLang="zh-CN" dirty="0" smtClean="0"/>
              <a:t> into a single stream, and </a:t>
            </a:r>
            <a:r>
              <a:rPr lang="en-US" altLang="zh-CN" dirty="0" err="1" smtClean="0"/>
              <a:t>demultiplex</a:t>
            </a:r>
            <a:r>
              <a:rPr lang="en-US" altLang="zh-CN" dirty="0" smtClean="0"/>
              <a:t> at the receiver. Synchronization is handled at multiplexing/</a:t>
            </a:r>
            <a:r>
              <a:rPr lang="en-US" altLang="zh-CN" dirty="0" err="1" smtClean="0"/>
              <a:t>demultiplexing</a:t>
            </a:r>
            <a:r>
              <a:rPr lang="en-US" altLang="zh-CN" dirty="0" smtClean="0"/>
              <a:t> point (MPEG).</a:t>
            </a:r>
          </a:p>
          <a:p>
            <a:pPr lvl="1"/>
            <a:r>
              <a:rPr lang="en-GB" altLang="zh-CN" dirty="0" smtClean="0"/>
              <a:t>Delays for all channels are now identical</a:t>
            </a:r>
          </a:p>
          <a:p>
            <a:pPr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170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Multicast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Belong to the domain of network protocol for many years, where numerous proposals for </a:t>
            </a:r>
            <a:r>
              <a:rPr lang="en-GB" altLang="zh-CN" dirty="0" smtClean="0">
                <a:solidFill>
                  <a:srgbClr val="FF0000"/>
                </a:solidFill>
              </a:rPr>
              <a:t>network-level and transport-level solutions</a:t>
            </a:r>
            <a:r>
              <a:rPr lang="en-GB" altLang="zh-CN" dirty="0" smtClean="0"/>
              <a:t> have been implemented and evaluated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>
                <a:solidFill>
                  <a:srgbClr val="0070C0"/>
                </a:solidFill>
              </a:rPr>
              <a:t>Major issue: </a:t>
            </a:r>
            <a:r>
              <a:rPr lang="en-GB" altLang="zh-CN" dirty="0" smtClean="0"/>
              <a:t>set up the communication paths for information dissemination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With the advent of P2P technology and structured overlay management, it became easier to set up explicit communication paths.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As peer-to-peer solutions are typically deployed at the application layer, various </a:t>
            </a:r>
            <a:r>
              <a:rPr lang="en-GB" altLang="zh-CN" dirty="0" smtClean="0">
                <a:solidFill>
                  <a:srgbClr val="FF0000"/>
                </a:solidFill>
              </a:rPr>
              <a:t>application-level</a:t>
            </a:r>
            <a:r>
              <a:rPr lang="en-GB" altLang="zh-CN" dirty="0" smtClean="0"/>
              <a:t> multicasting techniques have been introduced.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Alternative way: </a:t>
            </a:r>
            <a:r>
              <a:rPr lang="en-GB" altLang="zh-CN" dirty="0" smtClean="0">
                <a:solidFill>
                  <a:srgbClr val="FF0000"/>
                </a:solidFill>
              </a:rPr>
              <a:t>Gossip-based</a:t>
            </a:r>
            <a:r>
              <a:rPr lang="en-GB" altLang="zh-CN" dirty="0" smtClean="0"/>
              <a:t> information dissemination (simple but less efficient)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>
            <a:normAutofit/>
          </a:bodyPr>
          <a:lstStyle/>
          <a:p>
            <a:r>
              <a:rPr lang="en-GB" altLang="zh-CN" sz="4000" dirty="0" smtClean="0"/>
              <a:t>Application-Level Multicasting (ALM)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zh-CN" b="1" dirty="0" smtClean="0"/>
              <a:t>Basic idea: </a:t>
            </a:r>
            <a:r>
              <a:rPr lang="en-GB" altLang="zh-CN" dirty="0" smtClean="0"/>
              <a:t>nodes organize into an </a:t>
            </a:r>
            <a:r>
              <a:rPr lang="en-GB" altLang="zh-CN" dirty="0" smtClean="0">
                <a:solidFill>
                  <a:srgbClr val="FF0000"/>
                </a:solidFill>
              </a:rPr>
              <a:t>overlay network</a:t>
            </a:r>
            <a:r>
              <a:rPr lang="en-GB" altLang="zh-CN" dirty="0" smtClean="0"/>
              <a:t>, which is then used to disseminate information to its members</a:t>
            </a:r>
          </a:p>
          <a:p>
            <a:r>
              <a:rPr lang="en-GB" altLang="zh-CN" b="1" dirty="0" smtClean="0"/>
              <a:t>Important observation: </a:t>
            </a:r>
            <a:r>
              <a:rPr lang="en-GB" altLang="zh-CN" dirty="0" smtClean="0"/>
              <a:t>network routers are not involved in group membership</a:t>
            </a:r>
          </a:p>
          <a:p>
            <a:r>
              <a:rPr lang="en-GB" altLang="zh-CN" b="1" dirty="0" smtClean="0"/>
              <a:t>Consequence: 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GB" altLang="zh-CN" dirty="0" smtClean="0"/>
              <a:t>the connections between nodes in the overlay network may </a:t>
            </a:r>
            <a:r>
              <a:rPr lang="en-GB" altLang="zh-CN" i="1" u="sng" dirty="0" smtClean="0"/>
              <a:t>cross several physical links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GB" altLang="zh-CN" dirty="0" smtClean="0"/>
              <a:t>routing messages within the overlay </a:t>
            </a:r>
            <a:r>
              <a:rPr lang="en-GB" altLang="zh-CN" i="1" u="sng" dirty="0" smtClean="0"/>
              <a:t>may not be optimal</a:t>
            </a:r>
            <a:r>
              <a:rPr lang="en-GB" altLang="zh-CN" dirty="0" smtClean="0"/>
              <a:t> in </a:t>
            </a:r>
            <a:r>
              <a:rPr lang="en-GB" altLang="zh-CN" u="sng" dirty="0" smtClean="0"/>
              <a:t>comparison to</a:t>
            </a:r>
            <a:r>
              <a:rPr lang="en-GB" altLang="zh-CN" dirty="0" smtClean="0"/>
              <a:t> what could have been achieved by </a:t>
            </a:r>
            <a:r>
              <a:rPr lang="en-GB" altLang="zh-CN" u="sng" dirty="0" smtClean="0"/>
              <a:t>network-level routing</a:t>
            </a:r>
            <a:endParaRPr lang="zh-CN" altLang="en-US" u="sn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/>
          <a:lstStyle/>
          <a:p>
            <a:r>
              <a:rPr lang="en-GB" altLang="zh-CN" dirty="0" smtClean="0"/>
              <a:t>Overlay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altLang="zh-CN" b="1" dirty="0" smtClean="0"/>
              <a:t>Two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zh-CN" dirty="0" smtClean="0"/>
              <a:t>Nodes organize themselves directly into a </a:t>
            </a:r>
            <a:r>
              <a:rPr lang="en-GB" altLang="zh-CN" dirty="0" smtClean="0">
                <a:solidFill>
                  <a:srgbClr val="FF0000"/>
                </a:solidFill>
              </a:rPr>
              <a:t>tree</a:t>
            </a:r>
            <a:r>
              <a:rPr lang="en-GB" altLang="zh-CN" dirty="0" smtClean="0"/>
              <a:t> </a:t>
            </a:r>
            <a:r>
              <a:rPr lang="en-GB" altLang="zh-CN" dirty="0" smtClean="0">
                <a:sym typeface="Wingdings 3"/>
              </a:rPr>
              <a:t> there is a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unique (overlay) path</a:t>
            </a:r>
            <a:r>
              <a:rPr lang="en-GB" altLang="zh-CN" dirty="0" smtClean="0">
                <a:sym typeface="Wingdings 3"/>
              </a:rPr>
              <a:t> between every pair of nodes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zh-CN" dirty="0" smtClean="0">
                <a:sym typeface="Wingdings 3"/>
              </a:rPr>
              <a:t>Nodes organize into a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mesh</a:t>
            </a:r>
            <a:r>
              <a:rPr lang="en-GB" altLang="zh-CN" dirty="0" smtClean="0">
                <a:sym typeface="Wingdings 3"/>
              </a:rPr>
              <a:t> network in which every node will have multiple neighbours and, in general, there exist </a:t>
            </a:r>
            <a:r>
              <a:rPr lang="en-GB" altLang="zh-CN" dirty="0" smtClean="0">
                <a:solidFill>
                  <a:srgbClr val="FF0000"/>
                </a:solidFill>
                <a:sym typeface="Wingdings 3"/>
              </a:rPr>
              <a:t>multiple paths </a:t>
            </a:r>
            <a:r>
              <a:rPr lang="en-GB" altLang="zh-CN" dirty="0" smtClean="0">
                <a:sym typeface="Wingdings 3"/>
              </a:rPr>
              <a:t>between every pair of nodes</a:t>
            </a:r>
          </a:p>
          <a:p>
            <a:r>
              <a:rPr lang="en-GB" altLang="zh-CN" b="1" dirty="0" smtClean="0">
                <a:sym typeface="Wingdings 3"/>
              </a:rPr>
              <a:t>Main difference: </a:t>
            </a:r>
            <a:r>
              <a:rPr lang="en-GB" altLang="zh-CN" dirty="0" smtClean="0">
                <a:sym typeface="Wingdings 3"/>
              </a:rPr>
              <a:t>the </a:t>
            </a:r>
            <a:r>
              <a:rPr lang="en-GB" altLang="zh-CN" u="sng" dirty="0" smtClean="0">
                <a:sym typeface="Wingdings 3"/>
              </a:rPr>
              <a:t>second</a:t>
            </a:r>
            <a:r>
              <a:rPr lang="en-GB" altLang="zh-CN" dirty="0" smtClean="0">
                <a:sym typeface="Wingdings 3"/>
              </a:rPr>
              <a:t> approach provides </a:t>
            </a:r>
            <a:r>
              <a:rPr lang="en-GB" altLang="zh-CN" u="sng" dirty="0" smtClean="0">
                <a:sym typeface="Wingdings 3"/>
              </a:rPr>
              <a:t>higher robustness</a:t>
            </a:r>
            <a:endParaRPr lang="en-GB" altLang="zh-CN" u="sng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Chord-based tree building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en-GB" altLang="zh-CN" dirty="0" smtClean="0"/>
              <a:t>Assume a node wants to start a multicast session: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Initiator generates a </a:t>
            </a:r>
            <a:r>
              <a:rPr lang="en-US" altLang="zh-CN" dirty="0" smtClean="0">
                <a:solidFill>
                  <a:srgbClr val="0070C0"/>
                </a:solidFill>
              </a:rPr>
              <a:t>multicast identifier </a:t>
            </a:r>
            <a:r>
              <a:rPr lang="en-US" altLang="zh-CN" i="1" dirty="0" smtClean="0"/>
              <a:t>mid</a:t>
            </a:r>
            <a:r>
              <a:rPr lang="en-US" altLang="zh-CN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Lookup </a:t>
            </a:r>
            <a:r>
              <a:rPr lang="en-US" altLang="zh-CN" i="1" dirty="0" err="1" smtClean="0">
                <a:solidFill>
                  <a:srgbClr val="0070C0"/>
                </a:solidFill>
              </a:rPr>
              <a:t>succ</a:t>
            </a:r>
            <a:r>
              <a:rPr lang="en-US" altLang="zh-CN" i="1" dirty="0" smtClean="0">
                <a:solidFill>
                  <a:srgbClr val="0070C0"/>
                </a:solidFill>
              </a:rPr>
              <a:t>(mid)</a:t>
            </a:r>
            <a:r>
              <a:rPr lang="en-US" altLang="zh-CN" dirty="0" smtClean="0">
                <a:solidFill>
                  <a:srgbClr val="0070C0"/>
                </a:solidFill>
              </a:rPr>
              <a:t>, </a:t>
            </a:r>
            <a:r>
              <a:rPr lang="en-US" altLang="zh-CN" dirty="0" smtClean="0"/>
              <a:t>the node responsible for </a:t>
            </a:r>
            <a:r>
              <a:rPr lang="en-US" altLang="zh-CN" i="1" dirty="0" smtClean="0"/>
              <a:t>mid</a:t>
            </a:r>
            <a:r>
              <a:rPr lang="en-US" altLang="zh-CN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Request is routed to </a:t>
            </a:r>
            <a:r>
              <a:rPr lang="en-US" altLang="zh-CN" i="1" dirty="0" err="1" smtClean="0"/>
              <a:t>succ</a:t>
            </a:r>
            <a:r>
              <a:rPr lang="en-US" altLang="zh-CN" i="1" dirty="0" smtClean="0"/>
              <a:t>(mid)</a:t>
            </a:r>
            <a:r>
              <a:rPr lang="en-US" altLang="zh-CN" dirty="0" smtClean="0"/>
              <a:t>, which will become the </a:t>
            </a:r>
            <a:r>
              <a:rPr lang="en-US" altLang="zh-CN" dirty="0" smtClean="0">
                <a:solidFill>
                  <a:srgbClr val="0070C0"/>
                </a:solidFill>
              </a:rPr>
              <a:t>root</a:t>
            </a:r>
            <a:r>
              <a:rPr lang="en-US" altLang="zh-CN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If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 wants to join, it sends a </a:t>
            </a:r>
            <a:r>
              <a:rPr lang="en-US" altLang="zh-CN" dirty="0" smtClean="0">
                <a:solidFill>
                  <a:srgbClr val="0070C0"/>
                </a:solidFill>
              </a:rPr>
              <a:t>join</a:t>
            </a:r>
            <a:r>
              <a:rPr lang="en-US" altLang="zh-CN" dirty="0" smtClean="0"/>
              <a:t> request, </a:t>
            </a:r>
            <a:r>
              <a:rPr lang="en-US" altLang="zh-CN" dirty="0" smtClean="0">
                <a:solidFill>
                  <a:srgbClr val="0070C0"/>
                </a:solidFill>
              </a:rPr>
              <a:t>LOOKUP(mid)</a:t>
            </a:r>
            <a:r>
              <a:rPr lang="en-US" altLang="zh-CN" dirty="0" smtClean="0"/>
              <a:t>, to the root.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When request arrives at </a:t>
            </a:r>
            <a:r>
              <a:rPr lang="en-US" altLang="zh-CN" i="1" dirty="0" smtClean="0"/>
              <a:t>Q</a:t>
            </a:r>
            <a:r>
              <a:rPr lang="en-US" altLang="zh-CN" dirty="0" smtClean="0"/>
              <a:t>, which is any node on the path from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 to the root:</a:t>
            </a:r>
          </a:p>
          <a:p>
            <a:pPr lvl="1"/>
            <a:r>
              <a:rPr lang="en-US" altLang="zh-CN" i="1" dirty="0" smtClean="0"/>
              <a:t>Q</a:t>
            </a:r>
            <a:r>
              <a:rPr lang="en-US" altLang="zh-CN" dirty="0" smtClean="0"/>
              <a:t> has not seen a join request before </a:t>
            </a:r>
            <a:r>
              <a:rPr lang="en-US" altLang="zh-CN" dirty="0" smtClean="0">
                <a:sym typeface="Wingdings 3"/>
              </a:rPr>
              <a:t></a:t>
            </a:r>
            <a:r>
              <a:rPr lang="en-US" altLang="zh-CN" dirty="0" smtClean="0"/>
              <a:t> it becomes </a:t>
            </a:r>
            <a:r>
              <a:rPr lang="en-US" altLang="zh-CN" dirty="0" smtClean="0">
                <a:solidFill>
                  <a:srgbClr val="0070C0"/>
                </a:solidFill>
              </a:rPr>
              <a:t>forwarder</a:t>
            </a:r>
            <a:r>
              <a:rPr lang="en-US" altLang="zh-CN" dirty="0" smtClean="0"/>
              <a:t>;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 becomes child of</a:t>
            </a:r>
            <a:r>
              <a:rPr lang="en-US" altLang="zh-CN" i="1" dirty="0" smtClean="0"/>
              <a:t> Q</a:t>
            </a:r>
            <a:r>
              <a:rPr lang="en-US" altLang="zh-CN" dirty="0" smtClean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Join request continues to be forwarded.</a:t>
            </a:r>
          </a:p>
          <a:p>
            <a:pPr lvl="1"/>
            <a:r>
              <a:rPr lang="en-US" altLang="zh-CN" i="1" dirty="0" smtClean="0"/>
              <a:t>Q</a:t>
            </a:r>
            <a:r>
              <a:rPr lang="en-US" altLang="zh-CN" dirty="0" smtClean="0"/>
              <a:t> knows about tree </a:t>
            </a:r>
            <a:r>
              <a:rPr lang="en-US" altLang="zh-CN" dirty="0" smtClean="0">
                <a:sym typeface="Wingdings 3"/>
              </a:rPr>
              <a:t>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 becomes child of </a:t>
            </a:r>
            <a:r>
              <a:rPr lang="en-US" altLang="zh-CN" i="1" dirty="0" smtClean="0"/>
              <a:t>Q</a:t>
            </a:r>
            <a:r>
              <a:rPr lang="en-US" altLang="zh-CN" dirty="0" smtClean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No need to forward join request anymore.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Overlay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407768"/>
          </a:xfrm>
        </p:spPr>
        <p:txBody>
          <a:bodyPr>
            <a:normAutofit lnSpcReduction="10000"/>
          </a:bodyPr>
          <a:lstStyle/>
          <a:p>
            <a:r>
              <a:rPr lang="en-GB" altLang="zh-CN" b="1" dirty="0" smtClean="0"/>
              <a:t>Observation: </a:t>
            </a:r>
            <a:r>
              <a:rPr lang="en-GB" altLang="zh-CN" dirty="0" smtClean="0"/>
              <a:t>although </a:t>
            </a:r>
            <a:r>
              <a:rPr lang="en-GB" altLang="zh-CN" u="sng" dirty="0" smtClean="0"/>
              <a:t>building a tree by itself is not</a:t>
            </a:r>
            <a:r>
              <a:rPr lang="en-GB" altLang="zh-CN" dirty="0" smtClean="0"/>
              <a:t> that difficult once we have organized the nodes into an overlay, building an </a:t>
            </a:r>
            <a:r>
              <a:rPr lang="en-GB" altLang="zh-CN" dirty="0" smtClean="0">
                <a:solidFill>
                  <a:srgbClr val="FF0000"/>
                </a:solidFill>
              </a:rPr>
              <a:t>efficient tree </a:t>
            </a:r>
            <a:r>
              <a:rPr lang="en-GB" altLang="zh-CN" dirty="0" smtClean="0"/>
              <a:t>may be a different story</a:t>
            </a:r>
          </a:p>
          <a:p>
            <a:r>
              <a:rPr lang="en-GB" altLang="zh-CN" dirty="0" smtClean="0"/>
              <a:t>The selection of nodes in the next slide does not take into account any </a:t>
            </a:r>
            <a:r>
              <a:rPr lang="en-GB" altLang="zh-CN" dirty="0" smtClean="0">
                <a:solidFill>
                  <a:srgbClr val="FF0000"/>
                </a:solidFill>
              </a:rPr>
              <a:t>performance metrics</a:t>
            </a:r>
            <a:r>
              <a:rPr lang="en-GB" altLang="zh-CN" dirty="0" smtClean="0"/>
              <a:t>: it is purely based on the (logical) routing of messages through the overlay. </a:t>
            </a:r>
          </a:p>
          <a:p>
            <a:r>
              <a:rPr lang="en-GB" altLang="zh-CN" dirty="0" smtClean="0"/>
              <a:t>The quality of an ALM tree is generally measured by </a:t>
            </a:r>
            <a:r>
              <a:rPr lang="en-GB" altLang="zh-CN" dirty="0" smtClean="0">
                <a:solidFill>
                  <a:srgbClr val="0070C0"/>
                </a:solidFill>
              </a:rPr>
              <a:t>three</a:t>
            </a:r>
            <a:r>
              <a:rPr lang="en-GB" altLang="zh-CN" dirty="0" smtClean="0"/>
              <a:t> different </a:t>
            </a:r>
            <a:r>
              <a:rPr lang="en-GB" altLang="zh-CN" dirty="0" smtClean="0">
                <a:solidFill>
                  <a:srgbClr val="0070C0"/>
                </a:solidFill>
              </a:rPr>
              <a:t>metrics</a:t>
            </a:r>
            <a:r>
              <a:rPr lang="en-GB" altLang="zh-CN" dirty="0" smtClean="0"/>
              <a:t>: </a:t>
            </a:r>
          </a:p>
          <a:p>
            <a:pPr lvl="1"/>
            <a:r>
              <a:rPr lang="en-GB" altLang="zh-CN" i="1" u="sng" dirty="0" smtClean="0"/>
              <a:t>link stress, stretch, </a:t>
            </a:r>
            <a:r>
              <a:rPr lang="en-GB" altLang="zh-CN" dirty="0" smtClean="0"/>
              <a:t>and</a:t>
            </a:r>
            <a:r>
              <a:rPr lang="en-GB" altLang="zh-CN" u="sng" dirty="0" smtClean="0"/>
              <a:t> </a:t>
            </a:r>
            <a:r>
              <a:rPr lang="en-GB" altLang="zh-CN" i="1" u="sng" dirty="0" smtClean="0"/>
              <a:t>tree cost</a:t>
            </a:r>
            <a:r>
              <a:rPr lang="en-GB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618856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ALM: Some Costs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73630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Link stress</a:t>
            </a:r>
            <a:r>
              <a:rPr lang="en-US" altLang="zh-CN" dirty="0" smtClean="0"/>
              <a:t>: How often does an ALM message cross the same physical link? </a:t>
            </a:r>
          </a:p>
          <a:p>
            <a:pPr lvl="1"/>
            <a:r>
              <a:rPr lang="en-US" altLang="zh-CN" b="1" dirty="0" smtClean="0"/>
              <a:t>Example: </a:t>
            </a:r>
            <a:r>
              <a:rPr lang="en-US" altLang="zh-CN" dirty="0" smtClean="0"/>
              <a:t>message from A to D needs to </a:t>
            </a:r>
            <a:r>
              <a:rPr lang="en-US" altLang="zh-CN" dirty="0" err="1" smtClean="0"/>
              <a:t>cross〈R</a:t>
            </a:r>
            <a:r>
              <a:rPr lang="en-US" altLang="zh-CN" baseline="-25000" dirty="0" err="1" smtClean="0"/>
              <a:t>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b</a:t>
            </a:r>
            <a:r>
              <a:rPr lang="en-US" altLang="zh-CN" dirty="0" err="1" smtClean="0"/>
              <a:t>〉twice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Stretch (Relative Delay Penalty, RDP)</a:t>
            </a:r>
            <a:r>
              <a:rPr lang="en-US" altLang="zh-CN" dirty="0" smtClean="0"/>
              <a:t>: Ratio in delay between ALM-level path and network-level path.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smtClean="0"/>
              <a:t>Example: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messages B to C follow path of length 71 at ALM, but 47 at network level </a:t>
            </a:r>
            <a:r>
              <a:rPr lang="en-US" altLang="zh-CN" dirty="0" smtClean="0">
                <a:sym typeface="Wingdings 3"/>
              </a:rPr>
              <a:t></a:t>
            </a:r>
            <a:r>
              <a:rPr lang="en-US" altLang="zh-CN" dirty="0" smtClean="0"/>
              <a:t> stretch = 71/47.</a:t>
            </a:r>
          </a:p>
          <a:p>
            <a:r>
              <a:rPr lang="en-GB" altLang="zh-CN" dirty="0" smtClean="0">
                <a:solidFill>
                  <a:srgbClr val="0070C0"/>
                </a:solidFill>
              </a:rPr>
              <a:t>Tree cost: </a:t>
            </a:r>
            <a:r>
              <a:rPr lang="en-GB" altLang="zh-CN" dirty="0" smtClean="0"/>
              <a:t>a global metric, generally related to minimizing the aggregated link costs.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 l="2359" t="1105" r="1179" b="1105"/>
          <a:stretch>
            <a:fillRect/>
          </a:stretch>
        </p:blipFill>
        <p:spPr bwMode="auto">
          <a:xfrm>
            <a:off x="2380670" y="980728"/>
            <a:ext cx="4711610" cy="254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300550" y="1052736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solidFill>
                  <a:srgbClr val="FF0000"/>
                </a:solidFill>
              </a:rPr>
              <a:t>Root of a multicast tree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Gossip-Based Data Dissemination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dirty="0" smtClean="0"/>
              <a:t>An increasingly important technique for dissemination information is to rely on </a:t>
            </a:r>
            <a:r>
              <a:rPr lang="en-GB" altLang="zh-CN" dirty="0" smtClean="0">
                <a:solidFill>
                  <a:srgbClr val="FF0000"/>
                </a:solidFill>
              </a:rPr>
              <a:t>epidemic </a:t>
            </a:r>
            <a:r>
              <a:rPr lang="en-GB" altLang="zh-CN" dirty="0" err="1" smtClean="0"/>
              <a:t>behavior</a:t>
            </a:r>
            <a:r>
              <a:rPr lang="en-GB" altLang="zh-CN" dirty="0" smtClean="0"/>
              <a:t>. </a:t>
            </a:r>
          </a:p>
          <a:p>
            <a:r>
              <a:rPr lang="en-GB" altLang="zh-CN" u="sng" dirty="0" smtClean="0"/>
              <a:t>Main goal of epidemic protocols</a:t>
            </a:r>
            <a:r>
              <a:rPr lang="en-GB" altLang="zh-CN" dirty="0" smtClean="0"/>
              <a:t>: to rapidly propagate information among a large collection of nodes using only local information </a:t>
            </a:r>
          </a:p>
          <a:p>
            <a:pPr lvl="1"/>
            <a:r>
              <a:rPr lang="en-GB" altLang="zh-CN" dirty="0" smtClean="0"/>
              <a:t>Whereas health organizations try to prevent infectious diseases </a:t>
            </a:r>
            <a:r>
              <a:rPr lang="en-GB" altLang="zh-CN" smtClean="0"/>
              <a:t>from spreading</a:t>
            </a:r>
          </a:p>
          <a:p>
            <a:pPr lvl="1"/>
            <a:endParaRPr lang="en-GB" altLang="zh-CN" dirty="0" smtClean="0"/>
          </a:p>
          <a:p>
            <a:endParaRPr lang="en-GB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Distributed Systems Unit 4</a:t>
            </a:r>
            <a:endParaRPr lang="en-US" altLang="ko-KR">
              <a:latin typeface="Times New Roman" pitchFamily="18" charset="0"/>
            </a:endParaRPr>
          </a:p>
        </p:txBody>
      </p:sp>
      <p:sp>
        <p:nvSpPr>
          <p:cNvPr id="28678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9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  <a:latin typeface="Comic Sans MS" pitchFamily="66" charset="0"/>
                <a:ea typeface="굴림" pitchFamily="34" charset="-127"/>
              </a:rPr>
              <a:t>source</a:t>
            </a:r>
          </a:p>
        </p:txBody>
      </p:sp>
      <p:graphicFrame>
        <p:nvGraphicFramePr>
          <p:cNvPr id="28674" name="Object 9"/>
          <p:cNvGraphicFramePr>
            <a:graphicFrameLocks noChangeAspect="1"/>
          </p:cNvGraphicFramePr>
          <p:nvPr/>
        </p:nvGraphicFramePr>
        <p:xfrm>
          <a:off x="4098925" y="1201738"/>
          <a:ext cx="646113" cy="533400"/>
        </p:xfrm>
        <a:graphic>
          <a:graphicData uri="http://schemas.openxmlformats.org/presentationml/2006/ole">
            <p:oleObj spid="_x0000_s1026" name="Clip" r:id="rId4" imgW="1305000" imgH="1085760" progId="">
              <p:embed/>
            </p:oleObj>
          </a:graphicData>
        </a:graphic>
      </p:graphicFrame>
      <p:sp>
        <p:nvSpPr>
          <p:cNvPr id="28681" name="Freeform 10"/>
          <p:cNvSpPr>
            <a:spLocks/>
          </p:cNvSpPr>
          <p:nvPr/>
        </p:nvSpPr>
        <p:spPr bwMode="auto">
          <a:xfrm>
            <a:off x="3868738" y="6540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488238" y="2827338"/>
            <a:ext cx="976312" cy="277812"/>
            <a:chOff x="198" y="3765"/>
            <a:chExt cx="693" cy="287"/>
          </a:xfrm>
        </p:grpSpPr>
        <p:sp>
          <p:nvSpPr>
            <p:cNvPr id="28812" name="Freeform 12"/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13" name="Freeform 13"/>
            <p:cNvSpPr>
              <a:spLocks/>
            </p:cNvSpPr>
            <p:nvPr/>
          </p:nvSpPr>
          <p:spPr bwMode="auto">
            <a:xfrm>
              <a:off x="213" y="3765"/>
              <a:ext cx="658" cy="281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14" name="Freeform 14"/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28820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21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22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28817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18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819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8683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ea typeface="굴림" pitchFamily="34" charset="-127"/>
            </a:endParaRPr>
          </a:p>
        </p:txBody>
      </p:sp>
      <p:sp>
        <p:nvSpPr>
          <p:cNvPr id="28684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ea typeface="굴림" pitchFamily="34" charset="-127"/>
            </a:endParaRPr>
          </a:p>
        </p:txBody>
      </p:sp>
      <p:sp>
        <p:nvSpPr>
          <p:cNvPr id="28685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6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physical</a:t>
            </a:r>
          </a:p>
        </p:txBody>
      </p:sp>
      <p:sp>
        <p:nvSpPr>
          <p:cNvPr id="28687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8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9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28806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807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808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809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810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11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71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굴림" pitchFamily="34" charset="-127"/>
              </a:rPr>
              <a:t>segment</a:t>
            </a:r>
            <a:endParaRPr lang="en-US" altLang="ko-KR" sz="1600">
              <a:solidFill>
                <a:schemeClr val="accent2"/>
              </a:solidFill>
              <a:latin typeface="Comic Sans MS" pitchFamily="66" charset="0"/>
              <a:ea typeface="굴림" pitchFamily="34" charset="-127"/>
            </a:endParaRP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28804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805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 dirty="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76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굴림" pitchFamily="34" charset="-127"/>
              </a:rPr>
              <a:t>datagram</a:t>
            </a:r>
            <a:endParaRPr lang="en-US" altLang="ko-KR" sz="1600">
              <a:solidFill>
                <a:schemeClr val="accent2"/>
              </a:solidFill>
              <a:latin typeface="Comic Sans MS" pitchFamily="66" charset="0"/>
              <a:ea typeface="굴림" pitchFamily="34" charset="-127"/>
            </a:endParaRPr>
          </a:p>
        </p:txBody>
      </p:sp>
      <p:sp>
        <p:nvSpPr>
          <p:cNvPr id="28694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508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chemeClr val="accent2"/>
                </a:solidFill>
                <a:latin typeface="Comic Sans MS" pitchFamily="66" charset="0"/>
                <a:ea typeface="굴림" pitchFamily="34" charset="-127"/>
              </a:rPr>
              <a:t>destination</a:t>
            </a:r>
          </a:p>
        </p:txBody>
      </p:sp>
      <p:graphicFrame>
        <p:nvGraphicFramePr>
          <p:cNvPr id="28675" name="Object 55"/>
          <p:cNvGraphicFramePr>
            <a:graphicFrameLocks noChangeAspect="1"/>
          </p:cNvGraphicFramePr>
          <p:nvPr/>
        </p:nvGraphicFramePr>
        <p:xfrm>
          <a:off x="3209925" y="5087938"/>
          <a:ext cx="646113" cy="533400"/>
        </p:xfrm>
        <a:graphic>
          <a:graphicData uri="http://schemas.openxmlformats.org/presentationml/2006/ole">
            <p:oleObj spid="_x0000_s1027" name="Clip" r:id="rId5" imgW="1305000" imgH="1085760" progId="">
              <p:embed/>
            </p:oleObj>
          </a:graphicData>
        </a:graphic>
      </p:graphicFrame>
      <p:sp>
        <p:nvSpPr>
          <p:cNvPr id="28695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6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ea typeface="굴림" pitchFamily="34" charset="-127"/>
            </a:endParaRPr>
          </a:p>
        </p:txBody>
      </p:sp>
      <p:sp>
        <p:nvSpPr>
          <p:cNvPr id="28697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>
              <a:ea typeface="굴림" pitchFamily="34" charset="-127"/>
            </a:endParaRPr>
          </a:p>
        </p:txBody>
      </p:sp>
      <p:sp>
        <p:nvSpPr>
          <p:cNvPr id="28698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99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>
                <a:latin typeface="Comic Sans MS" pitchFamily="66" charset="0"/>
                <a:ea typeface="굴림" pitchFamily="34" charset="-127"/>
              </a:rPr>
              <a:t>physical</a:t>
            </a:r>
          </a:p>
        </p:txBody>
      </p:sp>
      <p:sp>
        <p:nvSpPr>
          <p:cNvPr id="28700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701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702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152400" y="5527675"/>
            <a:ext cx="1558925" cy="312738"/>
            <a:chOff x="332" y="2224"/>
            <a:chExt cx="982" cy="197"/>
          </a:xfrm>
        </p:grpSpPr>
        <p:sp>
          <p:nvSpPr>
            <p:cNvPr id="28796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945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97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 dirty="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98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799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 dirty="0">
                  <a:latin typeface="Comic Sans MS" pitchFamily="66" charset="0"/>
                  <a:ea typeface="굴림" pitchFamily="34" charset="-127"/>
                </a:rPr>
                <a:t>l</a:t>
              </a:r>
            </a:p>
          </p:txBody>
        </p:sp>
        <p:sp>
          <p:nvSpPr>
            <p:cNvPr id="28800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801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02" name="Line 71"/>
            <p:cNvSpPr>
              <a:spLocks noChangeShapeType="1"/>
            </p:cNvSpPr>
            <p:nvPr/>
          </p:nvSpPr>
          <p:spPr bwMode="auto">
            <a:xfrm>
              <a:off x="1178" y="2244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03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71"/>
            <p:cNvSpPr>
              <a:spLocks noChangeShapeType="1"/>
            </p:cNvSpPr>
            <p:nvPr/>
          </p:nvSpPr>
          <p:spPr bwMode="auto">
            <a:xfrm>
              <a:off x="696" y="2251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Rectangle 68"/>
            <p:cNvSpPr>
              <a:spLocks noChangeArrowheads="1"/>
            </p:cNvSpPr>
            <p:nvPr/>
          </p:nvSpPr>
          <p:spPr bwMode="auto">
            <a:xfrm>
              <a:off x="1127" y="2237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 err="1" smtClean="0">
                  <a:latin typeface="Comic Sans MS" pitchFamily="66" charset="0"/>
                  <a:ea typeface="굴림" pitchFamily="34" charset="-127"/>
                </a:rPr>
                <a:t>T</a:t>
              </a:r>
              <a:r>
                <a:rPr lang="en-US" altLang="ko-KR" sz="1800" baseline="-25000" dirty="0" err="1" smtClean="0">
                  <a:latin typeface="Comic Sans MS" pitchFamily="66" charset="0"/>
                  <a:ea typeface="굴림" pitchFamily="34" charset="-127"/>
                </a:rPr>
                <a:t>l</a:t>
              </a:r>
              <a:endParaRPr lang="en-US" altLang="ko-KR" sz="1800" baseline="-25000" dirty="0">
                <a:latin typeface="Comic Sans MS" pitchFamily="66" charset="0"/>
                <a:ea typeface="굴림" pitchFamily="34" charset="-127"/>
              </a:endParaRPr>
            </a:p>
          </p:txBody>
        </p:sp>
        <p:sp>
          <p:nvSpPr>
            <p:cNvPr id="153" name="Line 70"/>
            <p:cNvSpPr>
              <a:spLocks noChangeShapeType="1"/>
            </p:cNvSpPr>
            <p:nvPr/>
          </p:nvSpPr>
          <p:spPr bwMode="auto">
            <a:xfrm>
              <a:off x="1305" y="2254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28790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91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92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793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94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95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28786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87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88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89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28784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85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28779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80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81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800">
                  <a:latin typeface="Comic Sans MS" pitchFamily="66" charset="0"/>
                  <a:ea typeface="굴림" pitchFamily="34" charset="-127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>
                  <a:latin typeface="Comic Sans MS" pitchFamily="66" charset="0"/>
                  <a:ea typeface="굴림" pitchFamily="34" charset="-127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>
                  <a:latin typeface="Comic Sans MS" pitchFamily="66" charset="0"/>
                  <a:ea typeface="굴림" pitchFamily="34" charset="-127"/>
                </a:rPr>
                <a:t>physical</a:t>
              </a:r>
            </a:p>
          </p:txBody>
        </p:sp>
        <p:sp>
          <p:nvSpPr>
            <p:cNvPr id="28783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28775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76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77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8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800">
                  <a:latin typeface="Comic Sans MS" pitchFamily="66" charset="0"/>
                  <a:ea typeface="굴림" pitchFamily="34" charset="-127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>
                  <a:latin typeface="Comic Sans MS" pitchFamily="66" charset="0"/>
                  <a:ea typeface="굴림" pitchFamily="34" charset="-127"/>
                </a:rPr>
                <a:t>physical</a:t>
              </a:r>
            </a:p>
          </p:txBody>
        </p:sp>
      </p:grpSp>
      <p:sp>
        <p:nvSpPr>
          <p:cNvPr id="28709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7581900" y="4983163"/>
            <a:ext cx="766763" cy="433387"/>
            <a:chOff x="3600" y="219"/>
            <a:chExt cx="360" cy="175"/>
          </a:xfrm>
        </p:grpSpPr>
        <p:sp>
          <p:nvSpPr>
            <p:cNvPr id="28762" name="Oval 1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63" name="Line 1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4" name="Line 1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5" name="Rectangle 1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66" name="Oval 1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grpSp>
          <p:nvGrpSpPr>
            <p:cNvPr id="14" name="Group 10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8772" name="Line 1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73" name="Line 1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74" name="Line 1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5" name="Group 11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8769" name="Line 1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70" name="Line 1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771" name="Line 1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8711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28754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55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56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757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l</a:t>
              </a:r>
            </a:p>
          </p:txBody>
        </p:sp>
        <p:sp>
          <p:nvSpPr>
            <p:cNvPr id="28758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59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0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1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28748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49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50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751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52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3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287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n</a:t>
              </a:r>
            </a:p>
          </p:txBody>
        </p:sp>
        <p:sp>
          <p:nvSpPr>
            <p:cNvPr id="287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56"/>
          <p:cNvGrpSpPr>
            <a:grpSpLocks/>
          </p:cNvGrpSpPr>
          <p:nvPr/>
        </p:nvGrpSpPr>
        <p:grpSpPr bwMode="auto">
          <a:xfrm>
            <a:off x="938213" y="1665288"/>
            <a:ext cx="1655763" cy="303212"/>
            <a:chOff x="332" y="2224"/>
            <a:chExt cx="1043" cy="191"/>
          </a:xfrm>
        </p:grpSpPr>
        <p:sp>
          <p:nvSpPr>
            <p:cNvPr id="28734" name="Rectangle 157"/>
            <p:cNvSpPr>
              <a:spLocks noChangeArrowheads="1"/>
            </p:cNvSpPr>
            <p:nvPr/>
          </p:nvSpPr>
          <p:spPr bwMode="auto">
            <a:xfrm>
              <a:off x="345" y="2244"/>
              <a:ext cx="1016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>
                  <a:latin typeface="Comic Sans MS" pitchFamily="66" charset="0"/>
                  <a:ea typeface="굴림" pitchFamily="34" charset="-127"/>
                </a:rPr>
                <a:t>t</a:t>
              </a:r>
            </a:p>
          </p:txBody>
        </p:sp>
        <p:sp>
          <p:nvSpPr>
            <p:cNvPr id="287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 err="1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 dirty="0" err="1">
                  <a:latin typeface="Comic Sans MS" pitchFamily="66" charset="0"/>
                  <a:ea typeface="굴림" pitchFamily="34" charset="-127"/>
                </a:rPr>
                <a:t>n</a:t>
              </a:r>
              <a:endParaRPr lang="en-US" altLang="ko-KR" sz="1800" baseline="-25000" dirty="0">
                <a:latin typeface="Comic Sans MS" pitchFamily="66" charset="0"/>
                <a:ea typeface="굴림" pitchFamily="34" charset="-127"/>
              </a:endParaRPr>
            </a:p>
          </p:txBody>
        </p:sp>
        <p:sp>
          <p:nvSpPr>
            <p:cNvPr id="287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>
                  <a:latin typeface="Comic Sans MS" pitchFamily="66" charset="0"/>
                  <a:ea typeface="굴림" pitchFamily="34" charset="-127"/>
                </a:rPr>
                <a:t>H</a:t>
              </a:r>
              <a:r>
                <a:rPr lang="en-US" altLang="ko-KR" sz="1800" baseline="-25000" dirty="0">
                  <a:latin typeface="Comic Sans MS" pitchFamily="66" charset="0"/>
                  <a:ea typeface="굴림" pitchFamily="34" charset="-127"/>
                </a:rPr>
                <a:t>l</a:t>
              </a:r>
            </a:p>
          </p:txBody>
        </p:sp>
        <p:sp>
          <p:nvSpPr>
            <p:cNvPr id="287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  <p:sp>
          <p:nvSpPr>
            <p:cNvPr id="287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Rectangle 160"/>
            <p:cNvSpPr>
              <a:spLocks noChangeArrowheads="1"/>
            </p:cNvSpPr>
            <p:nvPr/>
          </p:nvSpPr>
          <p:spPr bwMode="auto">
            <a:xfrm>
              <a:off x="1188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dirty="0" err="1">
                  <a:latin typeface="Comic Sans MS" pitchFamily="66" charset="0"/>
                  <a:ea typeface="굴림" pitchFamily="34" charset="-127"/>
                </a:rPr>
                <a:t>T</a:t>
              </a:r>
              <a:r>
                <a:rPr lang="en-US" altLang="ko-KR" sz="1800" baseline="-25000" dirty="0" err="1" smtClean="0">
                  <a:latin typeface="Comic Sans MS" pitchFamily="66" charset="0"/>
                  <a:ea typeface="굴림" pitchFamily="34" charset="-127"/>
                </a:rPr>
                <a:t>l</a:t>
              </a:r>
              <a:endParaRPr lang="en-US" altLang="ko-KR" sz="1800" baseline="-25000" dirty="0">
                <a:latin typeface="Comic Sans MS" pitchFamily="66" charset="0"/>
                <a:ea typeface="굴림" pitchFamily="34" charset="-127"/>
              </a:endParaRPr>
            </a:p>
          </p:txBody>
        </p:sp>
        <p:sp>
          <p:nvSpPr>
            <p:cNvPr id="165" name="Line 164"/>
            <p:cNvSpPr>
              <a:spLocks noChangeShapeType="1"/>
            </p:cNvSpPr>
            <p:nvPr/>
          </p:nvSpPr>
          <p:spPr bwMode="auto">
            <a:xfrm>
              <a:off x="1189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16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7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b="1">
                <a:latin typeface="Comic Sans MS" pitchFamily="66" charset="0"/>
                <a:ea typeface="굴림" pitchFamily="34" charset="-127"/>
              </a:rPr>
              <a:t>router</a:t>
            </a:r>
          </a:p>
        </p:txBody>
      </p:sp>
      <p:sp>
        <p:nvSpPr>
          <p:cNvPr id="28717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73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b="1">
                <a:latin typeface="Comic Sans MS" pitchFamily="66" charset="0"/>
                <a:ea typeface="굴림" pitchFamily="34" charset="-127"/>
              </a:rPr>
              <a:t>switch</a:t>
            </a:r>
          </a:p>
        </p:txBody>
      </p:sp>
      <p:sp>
        <p:nvSpPr>
          <p:cNvPr id="28718" name="Rectangle 168"/>
          <p:cNvSpPr>
            <a:spLocks noGrp="1" noChangeArrowheads="1"/>
          </p:cNvSpPr>
          <p:nvPr>
            <p:ph type="title"/>
          </p:nvPr>
        </p:nvSpPr>
        <p:spPr>
          <a:xfrm>
            <a:off x="4932040" y="413792"/>
            <a:ext cx="4032448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>
                <a:ea typeface="굴림" pitchFamily="34" charset="-127"/>
              </a:rPr>
              <a:t>Internet Protocol Stack: </a:t>
            </a:r>
            <a:br>
              <a:rPr lang="en-US" altLang="ko-KR" sz="3600" dirty="0" smtClean="0">
                <a:ea typeface="굴림" pitchFamily="34" charset="-127"/>
              </a:rPr>
            </a:br>
            <a:r>
              <a:rPr lang="en-US" altLang="ko-KR" sz="3600" dirty="0" smtClean="0">
                <a:ea typeface="굴림" pitchFamily="34" charset="-127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973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굴림" pitchFamily="34" charset="-127"/>
              </a:rPr>
              <a:t>message</a:t>
            </a:r>
            <a:endParaRPr lang="en-US" altLang="ko-KR" sz="1600">
              <a:solidFill>
                <a:schemeClr val="accent2"/>
              </a:solidFill>
              <a:latin typeface="Comic Sans MS" pitchFamily="66" charset="0"/>
              <a:ea typeface="굴림" pitchFamily="34" charset="-127"/>
            </a:endParaRPr>
          </a:p>
        </p:txBody>
      </p:sp>
      <p:grpSp>
        <p:nvGrpSpPr>
          <p:cNvPr id="20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287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>
                <a:ea typeface="굴림" pitchFamily="34" charset="-127"/>
              </a:endParaRPr>
            </a:p>
          </p:txBody>
        </p:sp>
        <p:sp>
          <p:nvSpPr>
            <p:cNvPr id="287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>
                  <a:latin typeface="Comic Sans MS" pitchFamily="66" charset="0"/>
                  <a:ea typeface="굴림" pitchFamily="34" charset="-127"/>
                </a:rPr>
                <a:t>M</a:t>
              </a:r>
              <a:endParaRPr lang="en-US" altLang="ko-KR" sz="1400">
                <a:ea typeface="굴림" pitchFamily="34" charset="-127"/>
              </a:endParaRPr>
            </a:p>
          </p:txBody>
        </p:sp>
      </p:grpSp>
      <p:grpSp>
        <p:nvGrpSpPr>
          <p:cNvPr id="21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22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287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ea typeface="굴림" pitchFamily="34" charset="-127"/>
                </a:endParaRPr>
              </a:p>
            </p:txBody>
          </p:sp>
          <p:sp>
            <p:nvSpPr>
              <p:cNvPr id="287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 dirty="0">
                    <a:latin typeface="Comic Sans MS" pitchFamily="66" charset="0"/>
                    <a:ea typeface="굴림" pitchFamily="34" charset="-127"/>
                  </a:rPr>
                  <a:t>H</a:t>
                </a:r>
                <a:r>
                  <a:rPr lang="en-US" altLang="ko-KR" sz="1800" baseline="-25000" dirty="0">
                    <a:latin typeface="Comic Sans MS" pitchFamily="66" charset="0"/>
                    <a:ea typeface="굴림" pitchFamily="34" charset="-127"/>
                  </a:rPr>
                  <a:t>t</a:t>
                </a:r>
              </a:p>
            </p:txBody>
          </p:sp>
        </p:grpSp>
        <p:grpSp>
          <p:nvGrpSpPr>
            <p:cNvPr id="23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87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ea typeface="굴림" pitchFamily="34" charset="-127"/>
                </a:endParaRPr>
              </a:p>
            </p:txBody>
          </p:sp>
          <p:sp>
            <p:nvSpPr>
              <p:cNvPr id="287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>
                    <a:latin typeface="Comic Sans MS" pitchFamily="66" charset="0"/>
                    <a:ea typeface="굴림" pitchFamily="34" charset="-127"/>
                  </a:rPr>
                  <a:t>M</a:t>
                </a:r>
                <a:endParaRPr lang="en-US" altLang="ko-KR" sz="1400">
                  <a:ea typeface="굴림" pitchFamily="34" charset="-127"/>
                </a:endParaRPr>
              </a:p>
            </p:txBody>
          </p:sp>
        </p:grp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58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Comic Sans MS" pitchFamily="66" charset="0"/>
                <a:ea typeface="굴림" pitchFamily="34" charset="-127"/>
              </a:rPr>
              <a:t>frame</a:t>
            </a:r>
            <a:endParaRPr lang="en-US" altLang="ko-KR" sz="1600">
              <a:solidFill>
                <a:schemeClr val="accent2"/>
              </a:solidFill>
              <a:latin typeface="Comic Sans MS" pitchFamily="66" charset="0"/>
              <a:ea typeface="굴림" pitchFamily="34" charset="-127"/>
            </a:endParaRPr>
          </a:p>
        </p:txBody>
      </p:sp>
      <p:sp>
        <p:nvSpPr>
          <p:cNvPr id="154" name="日期占位符 15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155" name="灯片编号占位符 1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 smtClean="0"/>
              <a:t>/74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55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Epidemic Algorithm: Principles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6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  <a:buNone/>
            </a:pPr>
            <a:r>
              <a:rPr lang="en-US" altLang="zh-CN" b="1" dirty="0" smtClean="0"/>
              <a:t>Basic idea</a:t>
            </a:r>
          </a:p>
          <a:p>
            <a:pPr>
              <a:spcAft>
                <a:spcPts val="600"/>
              </a:spcAft>
              <a:buNone/>
            </a:pPr>
            <a:r>
              <a:rPr lang="en-US" altLang="zh-CN" dirty="0" smtClean="0"/>
              <a:t>Assume there are </a:t>
            </a:r>
            <a:r>
              <a:rPr lang="en-US" altLang="zh-CN" dirty="0" smtClean="0">
                <a:solidFill>
                  <a:srgbClr val="0070C0"/>
                </a:solidFill>
              </a:rPr>
              <a:t>no write–write conflicts</a:t>
            </a:r>
            <a:r>
              <a:rPr lang="en-US" altLang="zh-CN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en-US" altLang="zh-CN" u="sng" dirty="0" smtClean="0"/>
              <a:t>Update</a:t>
            </a:r>
            <a:r>
              <a:rPr lang="en-US" altLang="zh-CN" dirty="0" smtClean="0"/>
              <a:t> operations are performed </a:t>
            </a:r>
            <a:r>
              <a:rPr lang="en-US" altLang="zh-CN" u="sng" dirty="0" smtClean="0"/>
              <a:t>at a single server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A replica passes updated state to only a few neighbors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Update propagation is lazy, i.e., not immediate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Eventually, each update should reach every replica</a:t>
            </a:r>
          </a:p>
          <a:p>
            <a:pPr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b="1" dirty="0" smtClean="0"/>
              <a:t>Two forms of epidemics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Anti-entropy:</a:t>
            </a:r>
            <a:r>
              <a:rPr lang="en-US" altLang="zh-CN" dirty="0" smtClean="0"/>
              <a:t> Each replica regularly </a:t>
            </a:r>
            <a:r>
              <a:rPr lang="en-US" altLang="zh-CN" u="sng" dirty="0" smtClean="0"/>
              <a:t>chooses another replica </a:t>
            </a:r>
            <a:r>
              <a:rPr lang="en-US" altLang="zh-CN" dirty="0" smtClean="0"/>
              <a:t>at random, and exchanges state differences, leading to identical states at both afterwards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Gossiping:</a:t>
            </a:r>
            <a:r>
              <a:rPr lang="en-US" altLang="zh-CN" dirty="0" smtClean="0"/>
              <a:t> A replica which has just been updated (i.e., has been </a:t>
            </a:r>
            <a:r>
              <a:rPr lang="en-US" altLang="zh-CN" dirty="0" smtClean="0">
                <a:solidFill>
                  <a:srgbClr val="0070C0"/>
                </a:solidFill>
              </a:rPr>
              <a:t>contaminated</a:t>
            </a:r>
            <a:r>
              <a:rPr lang="en-US" altLang="zh-CN" dirty="0" smtClean="0"/>
              <a:t>), </a:t>
            </a:r>
            <a:r>
              <a:rPr lang="en-US" altLang="zh-CN" u="sng" dirty="0" smtClean="0"/>
              <a:t>tells a number of other replicas </a:t>
            </a:r>
            <a:r>
              <a:rPr lang="en-US" altLang="zh-CN" dirty="0" smtClean="0"/>
              <a:t>about its update (contaminating them as well).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70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262" y="548680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084168" y="3356992"/>
            <a:ext cx="2376264" cy="1872208"/>
            <a:chOff x="5868144" y="2420888"/>
            <a:chExt cx="2808312" cy="1368152"/>
          </a:xfrm>
        </p:grpSpPr>
        <p:sp>
          <p:nvSpPr>
            <p:cNvPr id="8" name="右大括号 7"/>
            <p:cNvSpPr/>
            <p:nvPr/>
          </p:nvSpPr>
          <p:spPr>
            <a:xfrm>
              <a:off x="5868144" y="2420888"/>
              <a:ext cx="288032" cy="1368152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28184" y="2636912"/>
              <a:ext cx="2448272" cy="95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Four high-level middleware communication service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Unit 4 – Communication: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Fundamentals</a:t>
            </a:r>
          </a:p>
          <a:p>
            <a:pPr lvl="1"/>
            <a:r>
              <a:rPr lang="en-GB" altLang="zh-CN" dirty="0" smtClean="0"/>
              <a:t>Layered Protocols</a:t>
            </a:r>
          </a:p>
          <a:p>
            <a:pPr lvl="1"/>
            <a:r>
              <a:rPr lang="en-GB" altLang="zh-CN" dirty="0" smtClean="0"/>
              <a:t>Types of Communication</a:t>
            </a:r>
            <a:endParaRPr lang="en-US" altLang="zh-CN" dirty="0" smtClean="0"/>
          </a:p>
          <a:p>
            <a:r>
              <a:rPr lang="en-US" altLang="zh-CN" dirty="0" smtClean="0"/>
              <a:t>Remote Procedure Call (RPC)</a:t>
            </a:r>
          </a:p>
          <a:p>
            <a:r>
              <a:rPr lang="en-US" altLang="zh-CN" dirty="0" smtClean="0"/>
              <a:t>Message-Oriented Communication</a:t>
            </a:r>
          </a:p>
          <a:p>
            <a:r>
              <a:rPr lang="en-US" altLang="zh-CN" dirty="0" smtClean="0"/>
              <a:t>Stream-Oriented Communication</a:t>
            </a:r>
          </a:p>
          <a:p>
            <a:r>
              <a:rPr lang="en-GB" altLang="zh-CN" dirty="0" smtClean="0"/>
              <a:t>Multicast Communication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71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170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GB" altLang="zh-CN" dirty="0" smtClean="0"/>
              <a:t>An important issue in middleware systems is to </a:t>
            </a:r>
            <a:r>
              <a:rPr lang="en-GB" altLang="zh-CN" u="sng" dirty="0" smtClean="0"/>
              <a:t>offer a higher level of abstraction</a:t>
            </a:r>
            <a:r>
              <a:rPr lang="en-GB" altLang="zh-CN" dirty="0" smtClean="0"/>
              <a:t> that will make it easier to express communication between processes than the support offered by the interface to the transport layer.</a:t>
            </a:r>
          </a:p>
          <a:p>
            <a:pPr>
              <a:spcAft>
                <a:spcPts val="600"/>
              </a:spcAft>
            </a:pPr>
            <a:r>
              <a:rPr lang="en-GB" altLang="zh-CN" dirty="0" err="1" smtClean="0"/>
              <a:t>RPCs</a:t>
            </a:r>
            <a:r>
              <a:rPr lang="en-GB" altLang="zh-CN" dirty="0" smtClean="0"/>
              <a:t>, offering synchronous communication facilities, have been widely adopted as the basis of middleware and distributed systems in general.</a:t>
            </a:r>
            <a:endParaRPr lang="zh-CN" altLang="en-US" dirty="0" smtClean="0"/>
          </a:p>
          <a:p>
            <a:pPr>
              <a:spcAft>
                <a:spcPts val="600"/>
              </a:spcAft>
            </a:pPr>
            <a:r>
              <a:rPr lang="en-GB" altLang="zh-CN" dirty="0" smtClean="0"/>
              <a:t>In message-oriented models, the issues are whether or not communication is persistent, and whether or not communication is synchronous.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Streaming communication addresses whether or not two successive messages have a temporal relationship.</a:t>
            </a:r>
          </a:p>
          <a:p>
            <a:pPr>
              <a:spcAft>
                <a:spcPts val="600"/>
              </a:spcAft>
            </a:pPr>
            <a:r>
              <a:rPr lang="en-GB" altLang="zh-CN" dirty="0" smtClean="0"/>
              <a:t>Two approaches in multicasting communication: 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Building a tree</a:t>
            </a:r>
          </a:p>
          <a:p>
            <a:pPr lvl="1">
              <a:spcAft>
                <a:spcPts val="600"/>
              </a:spcAft>
            </a:pPr>
            <a:r>
              <a:rPr lang="en-GB" altLang="zh-CN" dirty="0" smtClean="0"/>
              <a:t>Deploying epidemic protocols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72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Seminar 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RPC</a:t>
            </a:r>
          </a:p>
          <a:p>
            <a:pPr marL="880110" lvl="1" indent="-514350"/>
            <a:r>
              <a:rPr lang="en-US" altLang="zh-CN" b="1" dirty="0" smtClean="0">
                <a:solidFill>
                  <a:srgbClr val="0070C0"/>
                </a:solidFill>
              </a:rPr>
              <a:t>https://en.wikipedia.org/wiki/Remote_procedure_call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Gossip protocol</a:t>
            </a:r>
          </a:p>
          <a:p>
            <a:pPr marL="850392" lvl="1" indent="-457200"/>
            <a:r>
              <a:rPr lang="en-US" altLang="zh-CN" dirty="0" smtClean="0">
                <a:solidFill>
                  <a:srgbClr val="0070C0"/>
                </a:solidFill>
              </a:rPr>
              <a:t>https://en.wikipedia.org/wiki/Gossip_protocol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i="1" dirty="0" smtClean="0"/>
              <a:t>Patrick T. </a:t>
            </a:r>
            <a:r>
              <a:rPr lang="en-US" altLang="zh-CN" b="1" i="1" dirty="0" err="1" smtClean="0"/>
              <a:t>Eugster</a:t>
            </a:r>
            <a:r>
              <a:rPr lang="en-US" altLang="zh-CN" b="1" i="1" dirty="0" smtClean="0"/>
              <a:t>, et al., “Epidemic Information Dissemination in Distributed Systems”, IEEE Computer, (37)5:60-67, May 2004.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zh-CN" b="1" dirty="0" smtClean="0"/>
              <a:t>IBM’s </a:t>
            </a:r>
            <a:r>
              <a:rPr lang="en-US" altLang="zh-CN" b="1" dirty="0" err="1" smtClean="0"/>
              <a:t>WebSphere</a:t>
            </a:r>
            <a:r>
              <a:rPr lang="en-US" altLang="zh-CN" b="1" dirty="0" smtClean="0"/>
              <a:t> Message-Queuing System 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https://en.wikipedia.org/wiki/IBM_WebSphere_MQ 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https://www.ibm.com/support/knowledgecenter/en/SSFKSJ_7.5.0/com.ibm.mq.pro.doc/q002620_.htm 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https://www.ibm.com/support/knowledgecenter/SSFKSJ_7.5.0/com.ibm.mq.pro.doc/q002640_.htm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73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Seminar Topics (cont.)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altLang="zh-CN" dirty="0" smtClean="0"/>
              <a:t>5.	</a:t>
            </a:r>
            <a:r>
              <a:rPr lang="en-US" altLang="zh-CN" b="1" dirty="0" smtClean="0"/>
              <a:t>Publish/Subscribe pattern</a:t>
            </a:r>
          </a:p>
          <a:p>
            <a:pPr marL="850392" lvl="1" indent="-457200"/>
            <a:r>
              <a:rPr lang="en-US" altLang="zh-CN" dirty="0" smtClean="0">
                <a:solidFill>
                  <a:srgbClr val="0070C0"/>
                </a:solidFill>
              </a:rPr>
              <a:t>https://en.wikipedia.org/wiki/Publish%E2%80%93subscribe_pattern</a:t>
            </a:r>
          </a:p>
          <a:p>
            <a:pPr marL="514350" indent="-514350">
              <a:buNone/>
            </a:pPr>
            <a:r>
              <a:rPr lang="en-US" altLang="zh-CN" dirty="0" smtClean="0"/>
              <a:t>6.	</a:t>
            </a:r>
            <a:r>
              <a:rPr lang="en-US" altLang="zh-CN" b="1" dirty="0" smtClean="0"/>
              <a:t>Publish/Subscribe networks</a:t>
            </a:r>
          </a:p>
          <a:p>
            <a:pPr marL="850392" lvl="1" indent="-457200"/>
            <a:r>
              <a:rPr lang="en-US" altLang="zh-CN" dirty="0" smtClean="0">
                <a:solidFill>
                  <a:srgbClr val="0070C0"/>
                </a:solidFill>
              </a:rPr>
              <a:t>https://www.ibm.com/support/knowledgecenter/en/SSFKSJ_9.0.0/com.ibm.mq.pro.doc/q005120_.htm</a:t>
            </a:r>
          </a:p>
          <a:p>
            <a:pPr marL="541782" indent="-514350">
              <a:buAutoNum type="arabicPeriod" startAt="7"/>
            </a:pPr>
            <a:r>
              <a:rPr lang="en-US" altLang="zh-CN" b="1" dirty="0" smtClean="0"/>
              <a:t>Application of virtual machines to distributed systems</a:t>
            </a:r>
          </a:p>
          <a:p>
            <a:pPr marL="907542" lvl="1" indent="-514350"/>
            <a:r>
              <a:rPr lang="en-US" altLang="zh-CN" b="1" dirty="0" smtClean="0"/>
              <a:t>E.g., virtualization in cloud computing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74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Middleware Protocols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3140968"/>
            <a:ext cx="5038725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1412776"/>
            <a:ext cx="874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u="sng" dirty="0" smtClean="0"/>
              <a:t>Middleware is an </a:t>
            </a:r>
            <a:r>
              <a:rPr lang="en-GB" altLang="zh-CN" sz="2400" u="sng" dirty="0" smtClean="0">
                <a:solidFill>
                  <a:srgbClr val="FF0000"/>
                </a:solidFill>
              </a:rPr>
              <a:t>application</a:t>
            </a:r>
            <a:r>
              <a:rPr lang="en-GB" altLang="zh-CN" sz="2400" u="sng" dirty="0" smtClean="0"/>
              <a:t> that logically lives (mostly) </a:t>
            </a:r>
            <a:r>
              <a:rPr lang="en-GB" altLang="zh-CN" sz="2400" u="sng" dirty="0" smtClean="0">
                <a:solidFill>
                  <a:srgbClr val="FF0000"/>
                </a:solidFill>
              </a:rPr>
              <a:t>in the application layer</a:t>
            </a:r>
            <a:r>
              <a:rPr lang="en-GB" altLang="zh-CN" sz="2400" dirty="0" smtClean="0"/>
              <a:t>, which contains many more </a:t>
            </a:r>
            <a:r>
              <a:rPr lang="en-GB" altLang="zh-CN" sz="2400" dirty="0" smtClean="0">
                <a:solidFill>
                  <a:srgbClr val="FF0000"/>
                </a:solidFill>
              </a:rPr>
              <a:t>general-purpose </a:t>
            </a:r>
            <a:r>
              <a:rPr lang="en-GB" altLang="zh-CN" sz="2400" dirty="0" smtClean="0"/>
              <a:t>(</a:t>
            </a:r>
            <a:r>
              <a:rPr lang="en-GB" altLang="zh-CN" sz="2400" dirty="0" smtClean="0">
                <a:solidFill>
                  <a:srgbClr val="0070C0"/>
                </a:solidFill>
              </a:rPr>
              <a:t>application-independent</a:t>
            </a:r>
            <a:r>
              <a:rPr lang="en-GB" altLang="zh-CN" sz="2400" dirty="0" smtClean="0"/>
              <a:t>) protocols, such as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2708920"/>
            <a:ext cx="403244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GB" altLang="zh-CN" sz="2400" dirty="0" smtClean="0"/>
              <a:t> </a:t>
            </a:r>
            <a:r>
              <a:rPr lang="en-GB" altLang="zh-CN" sz="2200" dirty="0" smtClean="0"/>
              <a:t>Authentication/authorization protocols, distributed commit protocols, distributed locking protocols</a:t>
            </a:r>
          </a:p>
          <a:p>
            <a:pPr marL="0" lvl="1"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</a:pPr>
            <a:r>
              <a:rPr lang="en-GB" altLang="zh-CN" sz="2200" dirty="0" smtClean="0"/>
              <a:t> A rich set of communication protocols</a:t>
            </a:r>
            <a:r>
              <a:rPr lang="en-GB" altLang="zh-CN" sz="2000" dirty="0" smtClean="0"/>
              <a:t> </a:t>
            </a:r>
          </a:p>
          <a:p>
            <a:pPr marL="457200" lvl="2"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ü"/>
            </a:pPr>
            <a:r>
              <a:rPr lang="en-GB" altLang="zh-CN" dirty="0" smtClean="0"/>
              <a:t> Support high-level communication services </a:t>
            </a:r>
          </a:p>
          <a:p>
            <a:pPr marL="457200" lvl="2"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ü"/>
            </a:pPr>
            <a:r>
              <a:rPr lang="en-GB" altLang="zh-CN" dirty="0" smtClean="0"/>
              <a:t> Could belong </a:t>
            </a:r>
            <a:r>
              <a:rPr lang="en-GB" altLang="zh-CN" dirty="0" smtClean="0">
                <a:solidFill>
                  <a:srgbClr val="FF0000"/>
                </a:solidFill>
              </a:rPr>
              <a:t>in the transport layer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lvl="1"/>
            <a:endParaRPr lang="en-GB" altLang="zh-CN" dirty="0" smtClean="0"/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5652120" y="3789040"/>
            <a:ext cx="25202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56792"/>
            <a:ext cx="5100638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rmAutofit fontScale="90000"/>
          </a:bodyPr>
          <a:lstStyle/>
          <a:p>
            <a:r>
              <a:rPr lang="en-GB" altLang="zh-CN" dirty="0" smtClean="0"/>
              <a:t>Types of Communication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581128"/>
            <a:ext cx="8352928" cy="194421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b="1" dirty="0" smtClean="0"/>
              <a:t>Distinguish </a:t>
            </a:r>
            <a:r>
              <a:rPr lang="en-US" altLang="zh-CN" dirty="0" smtClean="0"/>
              <a:t>various alternatives in communication that middleware can offer to applications:</a:t>
            </a:r>
            <a:endParaRPr lang="en-US" altLang="zh-CN" b="1" dirty="0" smtClean="0"/>
          </a:p>
          <a:p>
            <a:r>
              <a:rPr lang="en-US" altLang="zh-CN" sz="2200" dirty="0" smtClean="0">
                <a:solidFill>
                  <a:srgbClr val="0070C0"/>
                </a:solidFill>
              </a:rPr>
              <a:t>Transient </a:t>
            </a:r>
            <a:r>
              <a:rPr lang="en-US" altLang="zh-CN" sz="2200" dirty="0" smtClean="0"/>
              <a:t>versus </a:t>
            </a:r>
            <a:r>
              <a:rPr lang="en-US" altLang="zh-CN" sz="2200" dirty="0" smtClean="0">
                <a:solidFill>
                  <a:srgbClr val="0070C0"/>
                </a:solidFill>
              </a:rPr>
              <a:t>persistent </a:t>
            </a:r>
            <a:r>
              <a:rPr lang="en-US" altLang="zh-CN" sz="2200" dirty="0" smtClean="0"/>
              <a:t>communication</a:t>
            </a:r>
          </a:p>
          <a:p>
            <a:r>
              <a:rPr lang="en-US" altLang="zh-CN" sz="2200" dirty="0" smtClean="0">
                <a:solidFill>
                  <a:srgbClr val="0070C0"/>
                </a:solidFill>
              </a:rPr>
              <a:t>Asynchronous</a:t>
            </a:r>
            <a:r>
              <a:rPr lang="en-US" altLang="zh-CN" sz="2200" dirty="0" smtClean="0"/>
              <a:t> versus </a:t>
            </a:r>
            <a:r>
              <a:rPr lang="en-US" altLang="zh-CN" sz="2200" dirty="0" smtClean="0">
                <a:solidFill>
                  <a:srgbClr val="0070C0"/>
                </a:solidFill>
              </a:rPr>
              <a:t>synchronous</a:t>
            </a:r>
            <a:r>
              <a:rPr lang="en-US" altLang="zh-CN" sz="2200" dirty="0" smtClean="0"/>
              <a:t> communication</a:t>
            </a:r>
          </a:p>
          <a:p>
            <a:r>
              <a:rPr lang="en-US" altLang="zh-CN" sz="2200" dirty="0" smtClean="0">
                <a:solidFill>
                  <a:srgbClr val="0070C0"/>
                </a:solidFill>
              </a:rPr>
              <a:t>Discrete </a:t>
            </a:r>
            <a:r>
              <a:rPr lang="en-US" altLang="zh-CN" sz="2200" dirty="0" smtClean="0"/>
              <a:t>and </a:t>
            </a:r>
            <a:r>
              <a:rPr lang="en-US" altLang="zh-CN" sz="2200" dirty="0" smtClean="0">
                <a:solidFill>
                  <a:srgbClr val="0070C0"/>
                </a:solidFill>
              </a:rPr>
              <a:t>streaming</a:t>
            </a:r>
            <a:r>
              <a:rPr lang="en-US" altLang="zh-CN" sz="2200" dirty="0" smtClean="0"/>
              <a:t> communication</a:t>
            </a:r>
            <a:endParaRPr lang="zh-CN" altLang="en-US" sz="2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4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234888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Viewing middleware as an </a:t>
            </a:r>
            <a:r>
              <a:rPr lang="en-US" altLang="zh-CN" dirty="0" smtClean="0">
                <a:solidFill>
                  <a:srgbClr val="0070C0"/>
                </a:solidFill>
              </a:rPr>
              <a:t>intermediate (distributed) service </a:t>
            </a:r>
            <a:r>
              <a:rPr lang="en-US" altLang="zh-CN" dirty="0" smtClean="0"/>
              <a:t>in application-level communication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 smtClean="0"/>
              <a:t>/74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13194</TotalTime>
  <Words>6887</Words>
  <Application>Microsoft Office PowerPoint</Application>
  <PresentationFormat>全屏显示(4:3)</PresentationFormat>
  <Paragraphs>979</Paragraphs>
  <Slides>74</Slides>
  <Notes>37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7" baseType="lpstr">
      <vt:lpstr>流畅</vt:lpstr>
      <vt:lpstr>自定义设计方案</vt:lpstr>
      <vt:lpstr>Clip</vt:lpstr>
      <vt:lpstr>Distributed Systems </vt:lpstr>
      <vt:lpstr>Unit 4 – Communication: Outline</vt:lpstr>
      <vt:lpstr>Fundamentals</vt:lpstr>
      <vt:lpstr>Layered Protocols (1)</vt:lpstr>
      <vt:lpstr>Layered Protocols (2)</vt:lpstr>
      <vt:lpstr>Internet protocol stack</vt:lpstr>
      <vt:lpstr>Internet Protocol Stack:  Encapsulation</vt:lpstr>
      <vt:lpstr>Middleware Protocols</vt:lpstr>
      <vt:lpstr>Types of Communication</vt:lpstr>
      <vt:lpstr>Persistent or Transient</vt:lpstr>
      <vt:lpstr>Asynchronous and Synchronous</vt:lpstr>
      <vt:lpstr>Discrete and streaming communication</vt:lpstr>
      <vt:lpstr>Combinations  of persistence and synchronization </vt:lpstr>
      <vt:lpstr>Unit 4 – Communication: Outline</vt:lpstr>
      <vt:lpstr>Remote Procedure Call (RPC)</vt:lpstr>
      <vt:lpstr>Basic RPC Operation: Conventional (local) Procedure Call</vt:lpstr>
      <vt:lpstr>Basic RPC Operation: Client and Server Stubs</vt:lpstr>
      <vt:lpstr>RPC steps</vt:lpstr>
      <vt:lpstr>Parameter Passing (1)</vt:lpstr>
      <vt:lpstr>Parameter Passing (2)</vt:lpstr>
      <vt:lpstr>Parameter Passing (3)</vt:lpstr>
      <vt:lpstr>Asynchronous RPC (1)</vt:lpstr>
      <vt:lpstr>Asynchronous RPC (2)</vt:lpstr>
      <vt:lpstr>Example: Distributed Computing Environment (DCE) RPC</vt:lpstr>
      <vt:lpstr>Introduction to DCE</vt:lpstr>
      <vt:lpstr>DCE RPC: Writing a Client and a Server </vt:lpstr>
      <vt:lpstr>Binding a Client to a Server</vt:lpstr>
      <vt:lpstr>Unit 4 – Communication: Outline</vt:lpstr>
      <vt:lpstr>Message-Oriented Communication – Outline</vt:lpstr>
      <vt:lpstr>Message-Oriented Communication</vt:lpstr>
      <vt:lpstr>Transient messaging:  sockets (1)</vt:lpstr>
      <vt:lpstr>Transient messaging:  sockets (2)</vt:lpstr>
      <vt:lpstr>Transient messaging:  Message-Passing Interface (MPI)</vt:lpstr>
      <vt:lpstr>MPI (continue)</vt:lpstr>
      <vt:lpstr>Some MPI primitives</vt:lpstr>
      <vt:lpstr>Message-Oriented Persistent Communication</vt:lpstr>
      <vt:lpstr>Message-Queuing Model (1) </vt:lpstr>
      <vt:lpstr>Message-Queuing Model (2)</vt:lpstr>
      <vt:lpstr>Message-Queuing Model (3)</vt:lpstr>
      <vt:lpstr>Message-Queuing Model (4)</vt:lpstr>
      <vt:lpstr>Message-Queuing System:  Basic Concepts (1)</vt:lpstr>
      <vt:lpstr>Message-Queuing System:   Basic Concepts (2)</vt:lpstr>
      <vt:lpstr>Message-Queuing System:  Queue Managers Act as Routers (1)</vt:lpstr>
      <vt:lpstr>Message-Queuing System:  General Architecture with Routers </vt:lpstr>
      <vt:lpstr>Message Brokers</vt:lpstr>
      <vt:lpstr>A Note  on Message-Queuing systems</vt:lpstr>
      <vt:lpstr>Unit 4 – Communication: Outline</vt:lpstr>
      <vt:lpstr>Stream-Oriented Communication</vt:lpstr>
      <vt:lpstr>Stream-Oriented Communication</vt:lpstr>
      <vt:lpstr>Support for Continuous Media</vt:lpstr>
      <vt:lpstr>Support for Continuous Media: Data Stream (1)</vt:lpstr>
      <vt:lpstr>Support for Continuous Media: Data Stream (2)</vt:lpstr>
      <vt:lpstr>Streaming Stored Data</vt:lpstr>
      <vt:lpstr>Streaming Stored Multimedia:  What is it?</vt:lpstr>
      <vt:lpstr>Delay Jitter</vt:lpstr>
      <vt:lpstr>Streams and Quality of Service (QoS)</vt:lpstr>
      <vt:lpstr>Enforcing QoS</vt:lpstr>
      <vt:lpstr>Enforcing QoS (continue…)</vt:lpstr>
      <vt:lpstr>Stream Synchronization</vt:lpstr>
      <vt:lpstr>Synchronization Mechanisms (1)</vt:lpstr>
      <vt:lpstr>Synchronization Mechanisms (2)</vt:lpstr>
      <vt:lpstr>Unit 4 – Communication: Outline</vt:lpstr>
      <vt:lpstr>Multicast Communication</vt:lpstr>
      <vt:lpstr>Application-Level Multicasting (ALM)</vt:lpstr>
      <vt:lpstr>Overlay construction</vt:lpstr>
      <vt:lpstr>Chord-based tree building</vt:lpstr>
      <vt:lpstr>Overlay Construction</vt:lpstr>
      <vt:lpstr>ALM: Some Costs</vt:lpstr>
      <vt:lpstr>Gossip-Based Data Dissemination</vt:lpstr>
      <vt:lpstr>Epidemic Algorithm: Principles</vt:lpstr>
      <vt:lpstr>Unit 4 – Communication: Outline</vt:lpstr>
      <vt:lpstr>Summary</vt:lpstr>
      <vt:lpstr>Seminar Topics</vt:lpstr>
      <vt:lpstr>Seminar Topics (cont.)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</dc:title>
  <cp:lastModifiedBy>lenovo</cp:lastModifiedBy>
  <cp:revision>1097</cp:revision>
  <dcterms:modified xsi:type="dcterms:W3CDTF">2020-03-11T05:46:56Z</dcterms:modified>
</cp:coreProperties>
</file>